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65" r:id="rId6"/>
    <p:sldId id="267" r:id="rId7"/>
    <p:sldId id="276" r:id="rId8"/>
    <p:sldId id="261" r:id="rId9"/>
    <p:sldId id="288" r:id="rId10"/>
    <p:sldId id="290" r:id="rId11"/>
    <p:sldId id="289" r:id="rId12"/>
    <p:sldId id="260" r:id="rId13"/>
    <p:sldId id="291" r:id="rId14"/>
    <p:sldId id="264"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7545"/>
  </p:normalViewPr>
  <p:slideViewPr>
    <p:cSldViewPr snapToGrid="0">
      <p:cViewPr varScale="1">
        <p:scale>
          <a:sx n="91" d="100"/>
          <a:sy n="91" d="100"/>
        </p:scale>
        <p:origin x="1520" y="176"/>
      </p:cViewPr>
      <p:guideLst/>
    </p:cSldViewPr>
  </p:slideViewPr>
  <p:notesTextViewPr>
    <p:cViewPr>
      <p:scale>
        <a:sx n="1" d="1"/>
        <a:sy n="1" d="1"/>
      </p:scale>
      <p:origin x="0" y="0"/>
    </p:cViewPr>
  </p:notesTextViewPr>
  <p:notesViewPr>
    <p:cSldViewPr snapToGrid="0">
      <p:cViewPr varScale="1">
        <p:scale>
          <a:sx n="94" d="100"/>
          <a:sy n="94" d="100"/>
        </p:scale>
        <p:origin x="40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Roig" userId="65254be6-43e6-48c0-8521-7655315fb719" providerId="ADAL" clId="{B394907F-2EC2-8C4C-BA85-41A7CDBE12E6}"/>
    <pc:docChg chg="custSel modSld">
      <pc:chgData name="Julia Roig" userId="65254be6-43e6-48c0-8521-7655315fb719" providerId="ADAL" clId="{B394907F-2EC2-8C4C-BA85-41A7CDBE12E6}" dt="2025-01-15T16:10:58.729" v="27" actId="20577"/>
      <pc:docMkLst>
        <pc:docMk/>
      </pc:docMkLst>
      <pc:sldChg chg="modSp mod">
        <pc:chgData name="Julia Roig" userId="65254be6-43e6-48c0-8521-7655315fb719" providerId="ADAL" clId="{B394907F-2EC2-8C4C-BA85-41A7CDBE12E6}" dt="2025-01-15T16:10:58.729" v="27" actId="20577"/>
        <pc:sldMkLst>
          <pc:docMk/>
          <pc:sldMk cId="1058081172" sldId="260"/>
        </pc:sldMkLst>
        <pc:spChg chg="mod">
          <ac:chgData name="Julia Roig" userId="65254be6-43e6-48c0-8521-7655315fb719" providerId="ADAL" clId="{B394907F-2EC2-8C4C-BA85-41A7CDBE12E6}" dt="2025-01-15T16:10:58.729" v="27" actId="20577"/>
          <ac:spMkLst>
            <pc:docMk/>
            <pc:sldMk cId="1058081172" sldId="260"/>
            <ac:spMk id="6" creationId="{C3D05B89-7CE0-34F8-9C65-4BB47020A16A}"/>
          </ac:spMkLst>
        </pc:spChg>
      </pc:sldChg>
      <pc:sldChg chg="delSp modSp mod">
        <pc:chgData name="Julia Roig" userId="65254be6-43e6-48c0-8521-7655315fb719" providerId="ADAL" clId="{B394907F-2EC2-8C4C-BA85-41A7CDBE12E6}" dt="2025-01-15T16:10:44.062" v="9" actId="20577"/>
        <pc:sldMkLst>
          <pc:docMk/>
          <pc:sldMk cId="215018525" sldId="261"/>
        </pc:sldMkLst>
        <pc:spChg chg="del">
          <ac:chgData name="Julia Roig" userId="65254be6-43e6-48c0-8521-7655315fb719" providerId="ADAL" clId="{B394907F-2EC2-8C4C-BA85-41A7CDBE12E6}" dt="2025-01-15T16:09:20.112" v="0" actId="478"/>
          <ac:spMkLst>
            <pc:docMk/>
            <pc:sldMk cId="215018525" sldId="261"/>
            <ac:spMk id="4" creationId="{6DADB24F-FB1F-D950-7BFD-940F7856CF1C}"/>
          </ac:spMkLst>
        </pc:spChg>
        <pc:spChg chg="mod">
          <ac:chgData name="Julia Roig" userId="65254be6-43e6-48c0-8521-7655315fb719" providerId="ADAL" clId="{B394907F-2EC2-8C4C-BA85-41A7CDBE12E6}" dt="2025-01-15T16:10:44.062" v="9" actId="20577"/>
          <ac:spMkLst>
            <pc:docMk/>
            <pc:sldMk cId="215018525" sldId="261"/>
            <ac:spMk id="5" creationId="{EAE7A8A4-85FF-18C8-B686-D37F60679708}"/>
          </ac:spMkLst>
        </pc:spChg>
      </pc:sldChg>
      <pc:sldChg chg="modSp mod">
        <pc:chgData name="Julia Roig" userId="65254be6-43e6-48c0-8521-7655315fb719" providerId="ADAL" clId="{B394907F-2EC2-8C4C-BA85-41A7CDBE12E6}" dt="2025-01-15T16:10:51.586" v="18" actId="20577"/>
        <pc:sldMkLst>
          <pc:docMk/>
          <pc:sldMk cId="1055767149" sldId="290"/>
        </pc:sldMkLst>
        <pc:spChg chg="mod">
          <ac:chgData name="Julia Roig" userId="65254be6-43e6-48c0-8521-7655315fb719" providerId="ADAL" clId="{B394907F-2EC2-8C4C-BA85-41A7CDBE12E6}" dt="2025-01-15T16:10:51.586" v="18" actId="20577"/>
          <ac:spMkLst>
            <pc:docMk/>
            <pc:sldMk cId="1055767149" sldId="290"/>
            <ac:spMk id="8" creationId="{CC958BCD-186B-E0B1-03A6-CD28153502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F57B9-BBE4-E848-9B30-5809F78C3615}"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0DD6C-0797-504F-9DC1-FF03AA3B0635}" type="slidenum">
              <a:rPr lang="en-US" smtClean="0"/>
              <a:t>‹#›</a:t>
            </a:fld>
            <a:endParaRPr lang="en-US"/>
          </a:p>
        </p:txBody>
      </p:sp>
    </p:spTree>
    <p:extLst>
      <p:ext uri="{BB962C8B-B14F-4D97-AF65-F5344CB8AC3E}">
        <p14:creationId xmlns:p14="http://schemas.microsoft.com/office/powerpoint/2010/main" val="35201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cultureofempathy.com/" TargetMode="External"/><Relationship Id="rId3" Type="http://schemas.openxmlformats.org/officeDocument/2006/relationships/hyperlink" Target="https://www2.clarku.edu/difficultdialogues/pdfs/art_of_dialogue.pdf" TargetMode="External"/><Relationship Id="rId7" Type="http://schemas.openxmlformats.org/officeDocument/2006/relationships/hyperlink" Target="https://www.listenfirstproject.org/listen-first-academ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interactivityfoundation.org/if-discussions/community-conversations/" TargetMode="External"/><Relationship Id="rId5" Type="http://schemas.openxmlformats.org/officeDocument/2006/relationships/hyperlink" Target="https://www.pon.harvard.edu/daily/negotiation-skills-daily/what-is-negotiation/" TargetMode="External"/><Relationship Id="rId4" Type="http://schemas.openxmlformats.org/officeDocument/2006/relationships/hyperlink" Target="https://cdn.ymaws.com/www.nafcm.org/resource/resmgr/nafcm_training_booklet_v6a.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Horizons and hello from JULIA to introduce Suparna</a:t>
            </a:r>
          </a:p>
        </p:txBody>
      </p:sp>
      <p:sp>
        <p:nvSpPr>
          <p:cNvPr id="4" name="Slide Number Placeholder 3"/>
          <p:cNvSpPr>
            <a:spLocks noGrp="1"/>
          </p:cNvSpPr>
          <p:nvPr>
            <p:ph type="sldNum" sz="quarter" idx="5"/>
          </p:nvPr>
        </p:nvSpPr>
        <p:spPr/>
        <p:txBody>
          <a:bodyPr/>
          <a:lstStyle/>
          <a:p>
            <a:fld id="{9FE0DD6C-0797-504F-9DC1-FF03AA3B0635}" type="slidenum">
              <a:rPr lang="en-US" smtClean="0"/>
              <a:t>1</a:t>
            </a:fld>
            <a:endParaRPr lang="en-US"/>
          </a:p>
        </p:txBody>
      </p:sp>
    </p:spTree>
    <p:extLst>
      <p:ext uri="{BB962C8B-B14F-4D97-AF65-F5344CB8AC3E}">
        <p14:creationId xmlns:p14="http://schemas.microsoft.com/office/powerpoint/2010/main" val="423726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0DD6C-0797-504F-9DC1-FF03AA3B0635}" type="slidenum">
              <a:rPr lang="en-US" smtClean="0"/>
              <a:t>10</a:t>
            </a:fld>
            <a:endParaRPr lang="en-US"/>
          </a:p>
        </p:txBody>
      </p:sp>
    </p:spTree>
    <p:extLst>
      <p:ext uri="{BB962C8B-B14F-4D97-AF65-F5344CB8AC3E}">
        <p14:creationId xmlns:p14="http://schemas.microsoft.com/office/powerpoint/2010/main" val="6901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in practice? Not everyone has to do everything, not all of these approaches live in just one person or one movement, and they often overlap. But there are different emphasis that can cause tensions. </a:t>
            </a:r>
          </a:p>
          <a:p>
            <a:r>
              <a:rPr lang="en-US" dirty="0"/>
              <a:t>- For example on the timeframe for change: urgency and gradualism. </a:t>
            </a:r>
          </a:p>
          <a:p>
            <a:pPr marL="171450" indent="-171450">
              <a:buFontTx/>
              <a:buChar char="-"/>
            </a:pPr>
            <a:r>
              <a:rPr lang="en-US" dirty="0"/>
              <a:t>Also different emphasis on who is experiencing harm. Different levels of harm. For example, conservatives experiencing threats &amp; intimidation, on the receiving end of political violence. This is degrading our democracy and needs to be blocked.  Are they a part of a combatting political violence coalition - when people of color have been experiencing a form of political violence for generations? Whose pain and marginalization do we center in order to move forward together? </a:t>
            </a:r>
          </a:p>
          <a:p>
            <a:pPr marL="171450" indent="-171450">
              <a:buFontTx/>
              <a:buChar char="-"/>
            </a:pPr>
            <a:r>
              <a:rPr lang="en-US" dirty="0"/>
              <a:t>These are real tensions with implementing block, bridge, build…but also why we need all of them to confront the complexity of what we’re up against. </a:t>
            </a:r>
          </a:p>
          <a:p>
            <a:pPr marL="171450" indent="-171450">
              <a:buFontTx/>
              <a:buChar char="-"/>
            </a:pPr>
            <a:r>
              <a:rPr lang="en-US" dirty="0"/>
              <a:t>CLARIFYING QUESTIONS?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4833AC1-92B0-5D4C-A2EF-861F011FB033}" type="slidenum">
              <a:rPr lang="en-US" smtClean="0"/>
              <a:t>11</a:t>
            </a:fld>
            <a:endParaRPr lang="en-US"/>
          </a:p>
        </p:txBody>
      </p:sp>
    </p:spTree>
    <p:extLst>
      <p:ext uri="{BB962C8B-B14F-4D97-AF65-F5344CB8AC3E}">
        <p14:creationId xmlns:p14="http://schemas.microsoft.com/office/powerpoint/2010/main" val="36146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one specific campaign. </a:t>
            </a:r>
          </a:p>
        </p:txBody>
      </p:sp>
      <p:sp>
        <p:nvSpPr>
          <p:cNvPr id="4" name="Slide Number Placeholder 3"/>
          <p:cNvSpPr>
            <a:spLocks noGrp="1"/>
          </p:cNvSpPr>
          <p:nvPr>
            <p:ph type="sldNum" sz="quarter" idx="5"/>
          </p:nvPr>
        </p:nvSpPr>
        <p:spPr/>
        <p:txBody>
          <a:bodyPr/>
          <a:lstStyle/>
          <a:p>
            <a:fld id="{9FE0DD6C-0797-504F-9DC1-FF03AA3B0635}" type="slidenum">
              <a:rPr lang="en-US" smtClean="0"/>
              <a:t>12</a:t>
            </a:fld>
            <a:endParaRPr lang="en-US"/>
          </a:p>
        </p:txBody>
      </p:sp>
    </p:spTree>
    <p:extLst>
      <p:ext uri="{BB962C8B-B14F-4D97-AF65-F5344CB8AC3E}">
        <p14:creationId xmlns:p14="http://schemas.microsoft.com/office/powerpoint/2010/main" val="307901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Movement of movements need to be coming together - what do we want in our shared future? A vision where all belong and can flourish, where people have a say in the decisions that affect them the most. “Democracy &amp; Belonging”  MR. PID - several paths to get there but need to be working as a jazz band and not totally discordant.  (How might we be able to work as a jazz band – pose as a question not as a hard sell.) THE MOVEMENT HAS DIFFERENT ROLES, we just need to be aware of the different roles instead of pushing against them…how do we take advantage of opportunities to alignment more. Loretta Ross - focus on the 90% of time when we’re aligned not the 10% when we’re not.</a:t>
            </a:r>
          </a:p>
          <a:p>
            <a:endParaRPr lang="en-US" dirty="0"/>
          </a:p>
          <a:p>
            <a:r>
              <a:rPr lang="en-US" dirty="0"/>
              <a:t>Why “paradox” ?? Because these are seemingly incompatible approaches to social change and/or actors with different theories of change that are in fact quite complementary. We may have different paths, but we are looking to reach the same end. How do we manage these tensions within our movements, within ourselves?</a:t>
            </a:r>
          </a:p>
        </p:txBody>
      </p:sp>
      <p:sp>
        <p:nvSpPr>
          <p:cNvPr id="4" name="Slide Number Placeholder 3"/>
          <p:cNvSpPr>
            <a:spLocks noGrp="1"/>
          </p:cNvSpPr>
          <p:nvPr>
            <p:ph type="sldNum" sz="quarter" idx="5"/>
          </p:nvPr>
        </p:nvSpPr>
        <p:spPr/>
        <p:txBody>
          <a:bodyPr/>
          <a:lstStyle/>
          <a:p>
            <a:fld id="{9FE0DD6C-0797-504F-9DC1-FF03AA3B0635}" type="slidenum">
              <a:rPr lang="en-US" smtClean="0"/>
              <a:t>2</a:t>
            </a:fld>
            <a:endParaRPr lang="en-US"/>
          </a:p>
        </p:txBody>
      </p:sp>
    </p:spTree>
    <p:extLst>
      <p:ext uri="{BB962C8B-B14F-4D97-AF65-F5344CB8AC3E}">
        <p14:creationId xmlns:p14="http://schemas.microsoft.com/office/powerpoint/2010/main" val="149614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make strategic decisions about where to put our energies and who to work with…priorities come into focus based on our lived experience, our positionality, our worldviews, the stories we tell ourselves about how the world works. </a:t>
            </a:r>
          </a:p>
          <a:p>
            <a:endParaRPr lang="en-US" dirty="0"/>
          </a:p>
          <a:p>
            <a:r>
              <a:rPr lang="en-US" dirty="0"/>
              <a:t>Purpose of session is to surface those frameworks and to see how they can be complementary, and how we can step into the natural tensions that different approaches may bring.</a:t>
            </a:r>
          </a:p>
          <a:p>
            <a:endParaRPr lang="en-US" dirty="0"/>
          </a:p>
          <a:p>
            <a:r>
              <a:rPr lang="en-US" dirty="0"/>
              <a:t>WHAT CHANGE DO YOU WANT TO SEE IN THE WORLD?!?!</a:t>
            </a:r>
          </a:p>
        </p:txBody>
      </p:sp>
      <p:sp>
        <p:nvSpPr>
          <p:cNvPr id="4" name="Slide Number Placeholder 3"/>
          <p:cNvSpPr>
            <a:spLocks noGrp="1"/>
          </p:cNvSpPr>
          <p:nvPr>
            <p:ph type="sldNum" sz="quarter" idx="5"/>
          </p:nvPr>
        </p:nvSpPr>
        <p:spPr/>
        <p:txBody>
          <a:bodyPr/>
          <a:lstStyle/>
          <a:p>
            <a:fld id="{9FE0DD6C-0797-504F-9DC1-FF03AA3B0635}" type="slidenum">
              <a:rPr lang="en-US" smtClean="0"/>
              <a:t>3</a:t>
            </a:fld>
            <a:endParaRPr lang="en-US"/>
          </a:p>
        </p:txBody>
      </p:sp>
    </p:spTree>
    <p:extLst>
      <p:ext uri="{BB962C8B-B14F-4D97-AF65-F5344CB8AC3E}">
        <p14:creationId xmlns:p14="http://schemas.microsoft.com/office/powerpoint/2010/main" val="259170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 the forces eroding democratic institutions and norms. Authoritarianism on the rise in the US and around the world. Playbook being wielded to great affect around the world. </a:t>
            </a:r>
          </a:p>
          <a:p>
            <a:r>
              <a:rPr lang="en-US" dirty="0"/>
              <a:t>Also blocking political violence! (preventing political violence, strategic backfire…a lot of overlap amongst the various approaches that aligns with all of your values.)</a:t>
            </a:r>
          </a:p>
          <a:p>
            <a:pPr marL="171450" indent="-171450">
              <a:buFontTx/>
              <a:buChar char="-"/>
            </a:pPr>
            <a:r>
              <a:rPr lang="en-US" dirty="0"/>
              <a:t>Divide and Rule</a:t>
            </a:r>
          </a:p>
          <a:p>
            <a:pPr marL="171450" indent="-171450">
              <a:buFontTx/>
              <a:buChar char="-"/>
            </a:pPr>
            <a:r>
              <a:rPr lang="en-US" dirty="0"/>
              <a:t>Dehumanization of other groups</a:t>
            </a:r>
          </a:p>
          <a:p>
            <a:pPr marL="171450" indent="-171450">
              <a:buFontTx/>
              <a:buChar char="-"/>
            </a:pPr>
            <a:r>
              <a:rPr lang="en-US" dirty="0"/>
              <a:t>Cause confusion &amp; stow apathy</a:t>
            </a:r>
          </a:p>
          <a:p>
            <a:pPr marL="171450" indent="-171450">
              <a:buFontTx/>
              <a:buChar char="-"/>
            </a:pPr>
            <a:r>
              <a:rPr lang="en-US" dirty="0"/>
              <a:t>Demand loyalty, punish defectors</a:t>
            </a:r>
          </a:p>
          <a:p>
            <a:pPr marL="0" indent="0">
              <a:buFontTx/>
              <a:buNone/>
            </a:pPr>
            <a:endParaRPr lang="en-US" dirty="0"/>
          </a:p>
          <a:p>
            <a:pPr marL="0" indent="0">
              <a:buFontTx/>
              <a:buNone/>
            </a:pPr>
            <a:r>
              <a:rPr lang="en-US" dirty="0"/>
              <a:t>Racial authoritarianism has been with us in the US since the founding of our country. This is not a new phenomena. Civil Rights Movement in the 60s used various strategies and tactics to stand up against an unjust system.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FE0DD6C-0797-504F-9DC1-FF03AA3B0635}" type="slidenum">
              <a:rPr lang="en-US" smtClean="0"/>
              <a:t>4</a:t>
            </a:fld>
            <a:endParaRPr lang="en-US"/>
          </a:p>
        </p:txBody>
      </p:sp>
    </p:spTree>
    <p:extLst>
      <p:ext uri="{BB962C8B-B14F-4D97-AF65-F5344CB8AC3E}">
        <p14:creationId xmlns:p14="http://schemas.microsoft.com/office/powerpoint/2010/main" val="273230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on offense! “RAISE THE HEAT”</a:t>
            </a:r>
          </a:p>
          <a:p>
            <a:endParaRPr lang="en-US" dirty="0"/>
          </a:p>
          <a:p>
            <a:r>
              <a:rPr lang="en-US" dirty="0"/>
              <a:t>Civil Resistance Framework &amp; Strategic Nonviolent Action - </a:t>
            </a:r>
            <a:r>
              <a:rPr lang="en-US" sz="1800" dirty="0">
                <a:effectLst/>
                <a:latin typeface="Calibri" panose="020F0502020204030204" pitchFamily="34" charset="0"/>
              </a:rPr>
              <a:t>t</a:t>
            </a:r>
            <a:r>
              <a:rPr lang="en-US" sz="1800" dirty="0">
                <a:effectLst/>
                <a:latin typeface="Calibri" panose="020F0502020204030204" pitchFamily="34" charset="0"/>
                <a:ea typeface="Times New Roman" panose="02020603050405020304" pitchFamily="18" charset="0"/>
              </a:rPr>
              <a:t>his approach centers the needs of those suffering the most from injustices and raises the urgency to right power imbalances. It focuses on the structural and systemic nature of those injustices and seeks to mobilize collective action to stop harms to communities, those on the receiving end of the dehumanization and othering used for political gain.</a:t>
            </a:r>
            <a:endParaRPr lang="en-US" dirty="0"/>
          </a:p>
          <a:p>
            <a:endParaRPr lang="en-US" dirty="0"/>
          </a:p>
          <a:p>
            <a:pPr marL="0" marR="0">
              <a:lnSpc>
                <a:spcPct val="115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rPr>
              <a:t>Key power-building strengths</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itchFamily="2" charset="2"/>
              <a:buChar char=""/>
            </a:pPr>
            <a:r>
              <a:rPr lang="en-US" sz="1800" b="1" dirty="0">
                <a:solidFill>
                  <a:srgbClr val="000000"/>
                </a:solidFill>
                <a:effectLst/>
                <a:latin typeface="Calibri" panose="020F0502020204030204" pitchFamily="34" charset="0"/>
                <a:ea typeface="Times New Roman" panose="02020603050405020304" pitchFamily="18" charset="0"/>
              </a:rPr>
              <a:t>Raises the urgency and awareness</a:t>
            </a:r>
            <a:r>
              <a:rPr lang="en-US" sz="1800" dirty="0">
                <a:solidFill>
                  <a:srgbClr val="000000"/>
                </a:solidFill>
                <a:effectLst/>
                <a:latin typeface="Calibri" panose="020F0502020204030204" pitchFamily="34" charset="0"/>
                <a:ea typeface="Times New Roman" panose="02020603050405020304" pitchFamily="18" charset="0"/>
              </a:rPr>
              <a:t> of a key issue to make it “ripe” for addressing– DISRUPT COMPACENCY!!</a:t>
            </a:r>
            <a:endParaRPr lang="en-US" sz="18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itchFamily="2" charset="2"/>
              <a:buChar char=""/>
            </a:pPr>
            <a:r>
              <a:rPr lang="en-US" sz="1800" b="1" dirty="0">
                <a:solidFill>
                  <a:srgbClr val="000000"/>
                </a:solidFill>
                <a:effectLst/>
                <a:latin typeface="Calibri" panose="020F0502020204030204" pitchFamily="34" charset="0"/>
                <a:ea typeface="Times New Roman" panose="02020603050405020304" pitchFamily="18" charset="0"/>
              </a:rPr>
              <a:t>Lessens the power imbalance</a:t>
            </a:r>
            <a:r>
              <a:rPr lang="en-US" sz="1800" dirty="0">
                <a:solidFill>
                  <a:srgbClr val="000000"/>
                </a:solidFill>
                <a:effectLst/>
                <a:latin typeface="Calibri" panose="020F0502020204030204" pitchFamily="34" charset="0"/>
                <a:ea typeface="Times New Roman" panose="02020603050405020304" pitchFamily="18" charset="0"/>
              </a:rPr>
              <a:t> to make it harder for those in power to avoid accountability, and stall</a:t>
            </a:r>
            <a:endParaRPr lang="en-US" sz="1800" b="0" dirty="0">
              <a:solidFill>
                <a:schemeClr val="tx1"/>
              </a:solidFill>
              <a:effectLst/>
              <a:latin typeface="Arial" panose="020B0604020202020204" pitchFamily="34" charset="0"/>
              <a:ea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800" b="1" dirty="0">
                <a:solidFill>
                  <a:srgbClr val="000000"/>
                </a:solidFill>
                <a:effectLst/>
                <a:latin typeface="Calibri" panose="020F0502020204030204" pitchFamily="34" charset="0"/>
                <a:ea typeface="Times New Roman" panose="02020603050405020304" pitchFamily="18" charset="0"/>
              </a:rPr>
              <a:t>Builds a sense of belonging, solidarity and purpose </a:t>
            </a:r>
            <a:r>
              <a:rPr lang="en-US" sz="1800" dirty="0">
                <a:solidFill>
                  <a:srgbClr val="000000"/>
                </a:solidFill>
                <a:effectLst/>
                <a:latin typeface="Calibri" panose="020F0502020204030204" pitchFamily="34" charset="0"/>
                <a:ea typeface="Times New Roman" panose="02020603050405020304" pitchFamily="18" charset="0"/>
              </a:rPr>
              <a:t>through collective action. </a:t>
            </a:r>
            <a:endParaRPr lang="en-US" dirty="0"/>
          </a:p>
        </p:txBody>
      </p:sp>
      <p:sp>
        <p:nvSpPr>
          <p:cNvPr id="4" name="Slide Number Placeholder 3"/>
          <p:cNvSpPr>
            <a:spLocks noGrp="1"/>
          </p:cNvSpPr>
          <p:nvPr>
            <p:ph type="sldNum" sz="quarter" idx="5"/>
          </p:nvPr>
        </p:nvSpPr>
        <p:spPr/>
        <p:txBody>
          <a:bodyPr/>
          <a:lstStyle/>
          <a:p>
            <a:fld id="{9FE0DD6C-0797-504F-9DC1-FF03AA3B0635}" type="slidenum">
              <a:rPr lang="en-US" smtClean="0"/>
              <a:t>5</a:t>
            </a:fld>
            <a:endParaRPr lang="en-US"/>
          </a:p>
        </p:txBody>
      </p:sp>
    </p:spTree>
    <p:extLst>
      <p:ext uri="{BB962C8B-B14F-4D97-AF65-F5344CB8AC3E}">
        <p14:creationId xmlns:p14="http://schemas.microsoft.com/office/powerpoint/2010/main" val="49067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within society? Bridge within movements? Analysis of polarization as the main problem, or a symptom of purposeful political project to divide us? </a:t>
            </a:r>
          </a:p>
          <a:p>
            <a:endParaRPr lang="en-US" dirty="0"/>
          </a:p>
          <a:p>
            <a:r>
              <a:rPr lang="en-US" dirty="0"/>
              <a:t>- Do we need civic empathy and “civility” to problem solve together? Highlight the Concept of Negative Peace… explain why there is tension between bridging/pluralism frameworks that don’t take into account power and historic/current harms.</a:t>
            </a:r>
          </a:p>
          <a:p>
            <a:endParaRPr lang="en-US" dirty="0"/>
          </a:p>
          <a:p>
            <a:r>
              <a:rPr lang="en-US" dirty="0"/>
              <a:t>But bridging is needed! Inter-movement mediation.</a:t>
            </a:r>
          </a:p>
          <a:p>
            <a:r>
              <a:rPr lang="en-US" dirty="0"/>
              <a:t>Translating to other stakeholders in the spectrum of allies. Passive, etc.</a:t>
            </a:r>
          </a:p>
          <a:p>
            <a:r>
              <a:rPr lang="en-US" dirty="0"/>
              <a:t> </a:t>
            </a:r>
          </a:p>
        </p:txBody>
      </p:sp>
      <p:sp>
        <p:nvSpPr>
          <p:cNvPr id="4" name="Slide Number Placeholder 3"/>
          <p:cNvSpPr>
            <a:spLocks noGrp="1"/>
          </p:cNvSpPr>
          <p:nvPr>
            <p:ph type="sldNum" sz="quarter" idx="5"/>
          </p:nvPr>
        </p:nvSpPr>
        <p:spPr/>
        <p:txBody>
          <a:bodyPr/>
          <a:lstStyle/>
          <a:p>
            <a:fld id="{9FE0DD6C-0797-504F-9DC1-FF03AA3B0635}" type="slidenum">
              <a:rPr lang="en-US" smtClean="0"/>
              <a:t>6</a:t>
            </a:fld>
            <a:endParaRPr lang="en-US"/>
          </a:p>
        </p:txBody>
      </p:sp>
    </p:spTree>
    <p:extLst>
      <p:ext uri="{BB962C8B-B14F-4D97-AF65-F5344CB8AC3E}">
        <p14:creationId xmlns:p14="http://schemas.microsoft.com/office/powerpoint/2010/main" val="318046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problem isn’t so much polarization as it is fragmentation. One of the impacts of the divide and rule tactics of an authoritarian regime trying to stay in power by toxic othering is that movements turn on each other. Fear makes us cleave to our in-groups and we are siloed in our issues/identities and fighting different fires as if they are isolated. </a:t>
            </a:r>
          </a:p>
          <a:p>
            <a:endParaRPr lang="en-US" dirty="0"/>
          </a:p>
          <a:p>
            <a:r>
              <a:rPr lang="en-US" sz="1200" dirty="0">
                <a:solidFill>
                  <a:srgbClr val="000000"/>
                </a:solidFill>
                <a:effectLst/>
                <a:highlight>
                  <a:srgbClr val="95C556"/>
                </a:highlight>
                <a:latin typeface="Calibri" panose="020F0502020204030204" pitchFamily="34" charset="0"/>
                <a:ea typeface="Times New Roman" panose="02020603050405020304" pitchFamily="18" charset="0"/>
              </a:rPr>
              <a:t>Bridge-building helps to establish meaningful connections among people from across social, economic, political, and other demographic and geographic divides. This approach centers relationship- and trust-building and emphasizes listening and finding common ground as a first step to working towards change together. Bridge-building can be used to build coalitions among allies in the short-term, while also creating space for others not yet ready to come to the table in the long-term.</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highlight>
                  <a:srgbClr val="95C556"/>
                </a:highlight>
                <a:latin typeface="Calibri" panose="020F0502020204030204" pitchFamily="34" charset="0"/>
                <a:ea typeface="Arial" panose="020B0604020202020204" pitchFamily="34" charset="0"/>
              </a:rPr>
              <a:t>Bridge-builders</a:t>
            </a:r>
            <a:r>
              <a:rPr lang="en-US" sz="1200" dirty="0">
                <a:solidFill>
                  <a:srgbClr val="000000"/>
                </a:solidFill>
                <a:effectLst/>
                <a:highlight>
                  <a:srgbClr val="95C556"/>
                </a:highlight>
                <a:latin typeface="Calibri" panose="020F0502020204030204" pitchFamily="34" charset="0"/>
                <a:ea typeface="Arial" panose="020B0604020202020204" pitchFamily="34" charset="0"/>
              </a:rPr>
              <a:t> often use </a:t>
            </a:r>
            <a:r>
              <a:rPr lang="en-US" sz="1200" b="1" u="sng" dirty="0">
                <a:solidFill>
                  <a:srgbClr val="000000"/>
                </a:solidFill>
                <a:effectLst/>
                <a:highlight>
                  <a:srgbClr val="95C556"/>
                </a:highlight>
                <a:latin typeface="Calibri" panose="020F0502020204030204" pitchFamily="34" charset="0"/>
                <a:ea typeface="Arial" panose="020B0604020202020204" pitchFamily="34" charset="0"/>
                <a:hlinkClick r:id="rId3"/>
              </a:rPr>
              <a:t>dialogue</a:t>
            </a:r>
            <a:r>
              <a:rPr lang="en-US" sz="1200" dirty="0">
                <a:solidFill>
                  <a:srgbClr val="000000"/>
                </a:solidFill>
                <a:effectLst/>
                <a:highlight>
                  <a:srgbClr val="95C556"/>
                </a:highlight>
                <a:latin typeface="Calibri" panose="020F0502020204030204" pitchFamily="34" charset="0"/>
                <a:ea typeface="Arial" panose="020B0604020202020204" pitchFamily="34" charset="0"/>
              </a:rPr>
              <a:t>, </a:t>
            </a:r>
            <a:r>
              <a:rPr lang="en-US" sz="1200" b="1" u="sng" dirty="0">
                <a:solidFill>
                  <a:srgbClr val="000000"/>
                </a:solidFill>
                <a:effectLst/>
                <a:highlight>
                  <a:srgbClr val="95C556"/>
                </a:highlight>
                <a:latin typeface="Calibri" panose="020F0502020204030204" pitchFamily="34" charset="0"/>
                <a:ea typeface="Arial" panose="020B0604020202020204" pitchFamily="34" charset="0"/>
                <a:hlinkClick r:id="rId4"/>
              </a:rPr>
              <a:t>mediation</a:t>
            </a:r>
            <a:r>
              <a:rPr lang="en-US" sz="1200" dirty="0">
                <a:solidFill>
                  <a:srgbClr val="000000"/>
                </a:solidFill>
                <a:effectLst/>
                <a:highlight>
                  <a:srgbClr val="95C556"/>
                </a:highlight>
                <a:latin typeface="Calibri" panose="020F0502020204030204" pitchFamily="34" charset="0"/>
                <a:ea typeface="Arial" panose="020B0604020202020204" pitchFamily="34" charset="0"/>
              </a:rPr>
              <a:t>, </a:t>
            </a:r>
            <a:r>
              <a:rPr lang="en-US" sz="1200" b="1" u="sng" dirty="0">
                <a:solidFill>
                  <a:srgbClr val="000000"/>
                </a:solidFill>
                <a:effectLst/>
                <a:highlight>
                  <a:srgbClr val="95C556"/>
                </a:highlight>
                <a:latin typeface="Calibri" panose="020F0502020204030204" pitchFamily="34" charset="0"/>
                <a:ea typeface="Arial" panose="020B0604020202020204" pitchFamily="34" charset="0"/>
                <a:hlinkClick r:id="rId5"/>
              </a:rPr>
              <a:t>negotiation</a:t>
            </a:r>
            <a:r>
              <a:rPr lang="en-US" sz="1200" dirty="0">
                <a:solidFill>
                  <a:srgbClr val="000000"/>
                </a:solidFill>
                <a:effectLst/>
                <a:highlight>
                  <a:srgbClr val="95C556"/>
                </a:highlight>
                <a:latin typeface="Calibri" panose="020F0502020204030204" pitchFamily="34" charset="0"/>
                <a:ea typeface="Arial" panose="020B0604020202020204" pitchFamily="34" charset="0"/>
              </a:rPr>
              <a:t>, and other </a:t>
            </a:r>
            <a:r>
              <a:rPr lang="en-US" sz="1200" b="1" u="sng" dirty="0">
                <a:solidFill>
                  <a:srgbClr val="000000"/>
                </a:solidFill>
                <a:effectLst/>
                <a:highlight>
                  <a:srgbClr val="95C556"/>
                </a:highlight>
                <a:latin typeface="Calibri" panose="020F0502020204030204" pitchFamily="34" charset="0"/>
                <a:ea typeface="Arial" panose="020B0604020202020204" pitchFamily="34" charset="0"/>
                <a:hlinkClick r:id="rId6"/>
              </a:rPr>
              <a:t>community cohesion-building tactics</a:t>
            </a:r>
            <a:r>
              <a:rPr lang="en-US" sz="1200" dirty="0">
                <a:solidFill>
                  <a:srgbClr val="000000"/>
                </a:solidFill>
                <a:effectLst/>
                <a:highlight>
                  <a:srgbClr val="95C556"/>
                </a:highlight>
                <a:latin typeface="Calibri" panose="020F0502020204030204" pitchFamily="34" charset="0"/>
                <a:ea typeface="Arial" panose="020B0604020202020204" pitchFamily="34" charset="0"/>
              </a:rPr>
              <a:t> for the purpose of developing </a:t>
            </a:r>
            <a:r>
              <a:rPr lang="en-US" sz="1200" u="sng" dirty="0">
                <a:solidFill>
                  <a:srgbClr val="000000"/>
                </a:solidFill>
                <a:effectLst/>
                <a:highlight>
                  <a:srgbClr val="95C556"/>
                </a:highlight>
                <a:latin typeface="Calibri" panose="020F0502020204030204" pitchFamily="34" charset="0"/>
                <a:ea typeface="Arial" panose="020B0604020202020204" pitchFamily="34" charset="0"/>
                <a:hlinkClick r:id="rId7"/>
              </a:rPr>
              <a:t>understanding</a:t>
            </a:r>
            <a:r>
              <a:rPr lang="en-US" sz="1200" dirty="0">
                <a:solidFill>
                  <a:srgbClr val="000000"/>
                </a:solidFill>
                <a:effectLst/>
                <a:highlight>
                  <a:srgbClr val="95C556"/>
                </a:highlight>
                <a:latin typeface="Calibri" panose="020F0502020204030204" pitchFamily="34" charset="0"/>
                <a:ea typeface="Arial" panose="020B0604020202020204" pitchFamily="34" charset="0"/>
              </a:rPr>
              <a:t>, </a:t>
            </a:r>
            <a:r>
              <a:rPr lang="en-US" sz="1200" u="sng" dirty="0">
                <a:solidFill>
                  <a:srgbClr val="000000"/>
                </a:solidFill>
                <a:effectLst/>
                <a:highlight>
                  <a:srgbClr val="95C556"/>
                </a:highlight>
                <a:latin typeface="Calibri" panose="020F0502020204030204" pitchFamily="34" charset="0"/>
                <a:ea typeface="Arial" panose="020B0604020202020204" pitchFamily="34" charset="0"/>
                <a:hlinkClick r:id="rId8"/>
              </a:rPr>
              <a:t>empathy</a:t>
            </a:r>
            <a:r>
              <a:rPr lang="en-US" sz="1200" dirty="0">
                <a:solidFill>
                  <a:srgbClr val="000000"/>
                </a:solidFill>
                <a:effectLst/>
                <a:highlight>
                  <a:srgbClr val="95C556"/>
                </a:highlight>
                <a:latin typeface="Calibri" panose="020F0502020204030204" pitchFamily="34" charset="0"/>
                <a:ea typeface="Arial" panose="020B0604020202020204" pitchFamily="34" charset="0"/>
              </a:rPr>
              <a:t>, and relationships to find common ground and solutions on which communities can move forward together. </a:t>
            </a:r>
            <a:endParaRPr lang="en-US" sz="1200" dirty="0">
              <a:effectLst/>
              <a:highlight>
                <a:srgbClr val="95C556"/>
              </a:highligh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FE0DD6C-0797-504F-9DC1-FF03AA3B0635}" type="slidenum">
              <a:rPr lang="en-US" smtClean="0"/>
              <a:t>7</a:t>
            </a:fld>
            <a:endParaRPr lang="en-US"/>
          </a:p>
        </p:txBody>
      </p:sp>
    </p:spTree>
    <p:extLst>
      <p:ext uri="{BB962C8B-B14F-4D97-AF65-F5344CB8AC3E}">
        <p14:creationId xmlns:p14="http://schemas.microsoft.com/office/powerpoint/2010/main" val="87131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our future together is baked into both BLOCK &amp; BRIDGE. We can’t just stand up for what we’re against, we have to stand up for what we’re for. And we can’t just bridge in a </a:t>
            </a:r>
            <a:r>
              <a:rPr lang="en-US" dirty="0" err="1"/>
              <a:t>vaccum</a:t>
            </a:r>
            <a:r>
              <a:rPr lang="en-US" dirty="0"/>
              <a:t> for the sake of empathy and understanding, effective bridge-building is centered around action and doing something together, not just talking - we have to bridge towards common goals and organize to do something about those goals.  </a:t>
            </a:r>
          </a:p>
          <a:p>
            <a:endParaRPr lang="en-US" dirty="0"/>
          </a:p>
          <a:p>
            <a:r>
              <a:rPr lang="en-US" dirty="0"/>
              <a:t>BUILDING requires setting a vision of what’s possible, incorporating imagination skills of what could be possible, building is constructive – not just tearing down. There are many pockets of new ways of doing and building RIGHT NOW.  The future is already here, it’s just unevenly felt/distributed.</a:t>
            </a:r>
          </a:p>
          <a:p>
            <a:endParaRPr lang="en-US" dirty="0"/>
          </a:p>
          <a:p>
            <a:r>
              <a:rPr lang="en-US" dirty="0"/>
              <a:t>Building societal cohesion and the society that we want! What we’re asking people to do is embody democratic practice, embody beloved community as we’re doing the work because it’s multi-generational work! We need to model what we want to see as we’re building. That’s the request we’re making as we build a pro-democracy movement!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beyond disruption, a BUILD approach is also reinventing ways that society can function. Calling people forward into that shared vision - reforming institutions, fostering new leadership, investing in new generations – </a:t>
            </a:r>
            <a:r>
              <a:rPr lang="en-US" dirty="0" err="1"/>
              <a:t>hospicing</a:t>
            </a:r>
            <a:r>
              <a:rPr lang="en-US" dirty="0"/>
              <a:t> a dying way of life to birth a new shared future with dignity for all, abundance and belonging. Modeling how things can be by do it differently RIGHT NOW.</a:t>
            </a:r>
          </a:p>
          <a:p>
            <a:endParaRPr lang="en-US" dirty="0"/>
          </a:p>
        </p:txBody>
      </p:sp>
      <p:sp>
        <p:nvSpPr>
          <p:cNvPr id="4" name="Slide Number Placeholder 3"/>
          <p:cNvSpPr>
            <a:spLocks noGrp="1"/>
          </p:cNvSpPr>
          <p:nvPr>
            <p:ph type="sldNum" sz="quarter" idx="5"/>
          </p:nvPr>
        </p:nvSpPr>
        <p:spPr/>
        <p:txBody>
          <a:bodyPr/>
          <a:lstStyle/>
          <a:p>
            <a:fld id="{9FE0DD6C-0797-504F-9DC1-FF03AA3B0635}" type="slidenum">
              <a:rPr lang="en-US" smtClean="0"/>
              <a:t>8</a:t>
            </a:fld>
            <a:endParaRPr lang="en-US"/>
          </a:p>
        </p:txBody>
      </p:sp>
    </p:spTree>
    <p:extLst>
      <p:ext uri="{BB962C8B-B14F-4D97-AF65-F5344CB8AC3E}">
        <p14:creationId xmlns:p14="http://schemas.microsoft.com/office/powerpoint/2010/main" val="1101904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0DD6C-0797-504F-9DC1-FF03AA3B0635}" type="slidenum">
              <a:rPr lang="en-US" smtClean="0"/>
              <a:t>9</a:t>
            </a:fld>
            <a:endParaRPr lang="en-US"/>
          </a:p>
        </p:txBody>
      </p:sp>
    </p:spTree>
    <p:extLst>
      <p:ext uri="{BB962C8B-B14F-4D97-AF65-F5344CB8AC3E}">
        <p14:creationId xmlns:p14="http://schemas.microsoft.com/office/powerpoint/2010/main" val="2365806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3905-D0EA-29E5-0EA3-42DAFF7E941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08E8FA9-E72D-9B81-9CDA-1F23C9C8A8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32F05A4-89F7-0575-B889-D8B8E34B165A}"/>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5" name="Footer Placeholder 4">
            <a:extLst>
              <a:ext uri="{FF2B5EF4-FFF2-40B4-BE49-F238E27FC236}">
                <a16:creationId xmlns:a16="http://schemas.microsoft.com/office/drawing/2014/main" id="{25A2D0E0-DDB2-01EC-6305-36991F354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6489D-84CD-7B6F-1924-EFB6F6CE32C7}"/>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3593519595"/>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6168-7DFF-ACCD-54D7-D14C403DFE2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4B18593-B8E2-D69C-FBFD-B43CF0F4C3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10D058-A0AF-5BC8-008A-39FECB4DF169}"/>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5" name="Footer Placeholder 4">
            <a:extLst>
              <a:ext uri="{FF2B5EF4-FFF2-40B4-BE49-F238E27FC236}">
                <a16:creationId xmlns:a16="http://schemas.microsoft.com/office/drawing/2014/main" id="{AF20418E-2CDD-3E32-6B02-CA79DE2B9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DF189-642F-4738-A700-2884E91CC22B}"/>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579921857"/>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FFD82-06B8-9033-410F-609F7428AD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FDCA16-DD75-7ABB-F3E3-AA254E079C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634FA7-6049-6382-7963-DEF0E17B860B}"/>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5" name="Footer Placeholder 4">
            <a:extLst>
              <a:ext uri="{FF2B5EF4-FFF2-40B4-BE49-F238E27FC236}">
                <a16:creationId xmlns:a16="http://schemas.microsoft.com/office/drawing/2014/main" id="{55946939-FC47-6505-AA83-00B36F61C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10809-F166-B259-68B2-E423D1B862BB}"/>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1998770163"/>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B6097-F76B-6FBB-147D-7350D5F66B7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6600E5-0979-D294-D6CD-BE35039F1A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A82529-756A-B066-9CCE-EE8BEF26A3CA}"/>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5" name="Footer Placeholder 4">
            <a:extLst>
              <a:ext uri="{FF2B5EF4-FFF2-40B4-BE49-F238E27FC236}">
                <a16:creationId xmlns:a16="http://schemas.microsoft.com/office/drawing/2014/main" id="{EA9F6509-3616-9C99-690D-D986960DA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66C27-4025-655B-24BD-07745BC2AB24}"/>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1936207606"/>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51DD-E6F7-5901-1F73-35993C108A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238F763-7A68-7814-E7E4-D9C14283A4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FED1C9-94E3-5791-E76B-4BB8816FD14D}"/>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5" name="Footer Placeholder 4">
            <a:extLst>
              <a:ext uri="{FF2B5EF4-FFF2-40B4-BE49-F238E27FC236}">
                <a16:creationId xmlns:a16="http://schemas.microsoft.com/office/drawing/2014/main" id="{3DF13D28-0EB1-8293-7471-9BD8C7A9C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1BF60-9826-E984-AF1D-549334287681}"/>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3545268812"/>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5D88-8127-FCC1-41A3-38900E347E2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3B3DD5-552C-CEE9-D0B5-7863098246D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B1DD8E-5148-1EE9-8CB4-BA54B9D2B5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518C40E-9FDE-9010-D1DA-70CBDC2ECF62}"/>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6" name="Footer Placeholder 5">
            <a:extLst>
              <a:ext uri="{FF2B5EF4-FFF2-40B4-BE49-F238E27FC236}">
                <a16:creationId xmlns:a16="http://schemas.microsoft.com/office/drawing/2014/main" id="{42601739-9E04-BF9A-4A5B-11DB35C355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7651D-785E-CE80-DD2E-066430E94D29}"/>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3627102823"/>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890A-1AC1-9635-4831-53733B196D8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443017-552E-6486-DE6E-B6AE1DC7E3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EC1CDB-F2B7-6FD4-751C-CD50DDBB68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9DD5BA5-BA2A-1EAD-3895-6FA3C0B42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C6FBBB-CB5E-39FB-8D23-F155726F51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411D41-503C-5C2D-F8CF-8ECEF0B859E7}"/>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8" name="Footer Placeholder 7">
            <a:extLst>
              <a:ext uri="{FF2B5EF4-FFF2-40B4-BE49-F238E27FC236}">
                <a16:creationId xmlns:a16="http://schemas.microsoft.com/office/drawing/2014/main" id="{98EAD808-2BA3-3EC2-C89D-FE9E58AA4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DD72B1-FCB5-908B-4561-C7B6F4491E64}"/>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1843680033"/>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584-C60E-A785-F905-7ACD7C2412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1507BCA-F4A6-7D32-1B72-A041627BA70D}"/>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4" name="Footer Placeholder 3">
            <a:extLst>
              <a:ext uri="{FF2B5EF4-FFF2-40B4-BE49-F238E27FC236}">
                <a16:creationId xmlns:a16="http://schemas.microsoft.com/office/drawing/2014/main" id="{7EA39457-4CB9-AB80-5302-7CB20F0C66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7F1D08-BA20-0577-F0A8-7AD78A600D32}"/>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4203573993"/>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5443D-115C-C569-4001-A98824D92115}"/>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3" name="Footer Placeholder 2">
            <a:extLst>
              <a:ext uri="{FF2B5EF4-FFF2-40B4-BE49-F238E27FC236}">
                <a16:creationId xmlns:a16="http://schemas.microsoft.com/office/drawing/2014/main" id="{DA644772-AC4F-9FF5-E8B1-F7713B36DF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E40931-0978-BE95-23EF-23A13B9F168A}"/>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1532708065"/>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78B4-906D-276E-20EF-6D3F200FDA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B5CA322-3EF8-174B-7EC9-287FEEDFB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28AF3A-0B75-A055-6CD5-9C7304A91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9545A7-C59B-E58E-3053-5C112AA65D3A}"/>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6" name="Footer Placeholder 5">
            <a:extLst>
              <a:ext uri="{FF2B5EF4-FFF2-40B4-BE49-F238E27FC236}">
                <a16:creationId xmlns:a16="http://schemas.microsoft.com/office/drawing/2014/main" id="{4C7924C8-DD4F-D1C9-510F-8DB0086F5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35A25-BEDA-7EFE-93B6-3CAFB442814F}"/>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2279119924"/>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90CD-97E6-DD89-7A06-3105F75DBA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04006F7-C323-E29E-F2E3-E38D2D55B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17796B-45C3-A2E1-7A7C-A01FFB712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87F243-B849-5B23-75FD-44EE8C740284}"/>
              </a:ext>
            </a:extLst>
          </p:cNvPr>
          <p:cNvSpPr>
            <a:spLocks noGrp="1"/>
          </p:cNvSpPr>
          <p:nvPr>
            <p:ph type="dt" sz="half" idx="10"/>
          </p:nvPr>
        </p:nvSpPr>
        <p:spPr/>
        <p:txBody>
          <a:bodyPr/>
          <a:lstStyle/>
          <a:p>
            <a:fld id="{D23F404A-7689-C441-809B-3B86DDBF0CBA}" type="datetimeFigureOut">
              <a:rPr lang="en-US" smtClean="0"/>
              <a:t>1/15/25</a:t>
            </a:fld>
            <a:endParaRPr lang="en-US"/>
          </a:p>
        </p:txBody>
      </p:sp>
      <p:sp>
        <p:nvSpPr>
          <p:cNvPr id="6" name="Footer Placeholder 5">
            <a:extLst>
              <a:ext uri="{FF2B5EF4-FFF2-40B4-BE49-F238E27FC236}">
                <a16:creationId xmlns:a16="http://schemas.microsoft.com/office/drawing/2014/main" id="{092E9D2D-5A94-CFB4-E17C-C79158D4F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9DC71-CB34-8CD5-1A3A-25ED434B1DAD}"/>
              </a:ext>
            </a:extLst>
          </p:cNvPr>
          <p:cNvSpPr>
            <a:spLocks noGrp="1"/>
          </p:cNvSpPr>
          <p:nvPr>
            <p:ph type="sldNum" sz="quarter" idx="12"/>
          </p:nvPr>
        </p:nvSpPr>
        <p:spPr/>
        <p:txBody>
          <a:bodyPr/>
          <a:lstStyle/>
          <a:p>
            <a:fld id="{B227CAF4-D02F-3841-AFC3-A3E2FF21902F}" type="slidenum">
              <a:rPr lang="en-US" smtClean="0"/>
              <a:t>‹#›</a:t>
            </a:fld>
            <a:endParaRPr lang="en-US"/>
          </a:p>
        </p:txBody>
      </p:sp>
    </p:spTree>
    <p:extLst>
      <p:ext uri="{BB962C8B-B14F-4D97-AF65-F5344CB8AC3E}">
        <p14:creationId xmlns:p14="http://schemas.microsoft.com/office/powerpoint/2010/main" val="2828809074"/>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72DFD-89E2-BF38-05C7-4BAD7E0B8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A3D6EE-9F00-2363-5CF2-1C437BF15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D4495E-DFFC-7AED-9D12-28C1889423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3F404A-7689-C441-809B-3B86DDBF0CBA}" type="datetimeFigureOut">
              <a:rPr lang="en-US" smtClean="0"/>
              <a:t>1/15/25</a:t>
            </a:fld>
            <a:endParaRPr lang="en-US"/>
          </a:p>
        </p:txBody>
      </p:sp>
      <p:sp>
        <p:nvSpPr>
          <p:cNvPr id="5" name="Footer Placeholder 4">
            <a:extLst>
              <a:ext uri="{FF2B5EF4-FFF2-40B4-BE49-F238E27FC236}">
                <a16:creationId xmlns:a16="http://schemas.microsoft.com/office/drawing/2014/main" id="{3CA40FF6-1C7E-7A19-8847-9888C6C66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65E9B8-E106-49DB-7E0A-3FD977694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27CAF4-D02F-3841-AFC3-A3E2FF21902F}" type="slidenum">
              <a:rPr lang="en-US" smtClean="0"/>
              <a:t>‹#›</a:t>
            </a:fld>
            <a:endParaRPr lang="en-US"/>
          </a:p>
        </p:txBody>
      </p:sp>
    </p:spTree>
    <p:extLst>
      <p:ext uri="{BB962C8B-B14F-4D97-AF65-F5344CB8AC3E}">
        <p14:creationId xmlns:p14="http://schemas.microsoft.com/office/powerpoint/2010/main" val="301127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thoughtco.com/what-is-a-paradox-169156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hub.jhu.edu/magazine/2019/summer/icebreaker-advice-for-gra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thoughtco.com/what-is-a-paradox-169156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nothingwavering.org/2016/06/03/59418-why-does-alma-mention-three-kinds-of-paths-in-one-verse.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tekara.com/fostering-creativity-by-uncovering-different-perspectives/" TargetMode="External"/><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edcomm.org.au/publications/new-perspectives/" TargetMode="External"/><Relationship Id="rId5" Type="http://schemas.openxmlformats.org/officeDocument/2006/relationships/image" Target="../media/image6.jpg"/><Relationship Id="rId4" Type="http://schemas.openxmlformats.org/officeDocument/2006/relationships/hyperlink" Target="https://gulbenkian.pt/en/agenda/curriculum-autonomy-policies-in-europe-trends-tensions-and-transformations/"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itn.hms.harvard.edu/special-edition-science-policy-and-social-justi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news.unl.edu/newsrooms/unltoday/article/free-hugs-experiment-breaks-social-nor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svgsilh.com/00bcd4/image/1426772.html" TargetMode="Externa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dublinlive.ie/news/dublin-news/dublin-citizens-assembly-votes-favour-2515644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stuff.co.nz/business/better-business/108213824/accountants-embrace-positive-disru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oy triangle made of building blocks&#10;&#10;Description automatically generated">
            <a:extLst>
              <a:ext uri="{FF2B5EF4-FFF2-40B4-BE49-F238E27FC236}">
                <a16:creationId xmlns:a16="http://schemas.microsoft.com/office/drawing/2014/main" id="{9A495462-CF8F-A5F4-E086-F7834978333D}"/>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t="13627" b="2103"/>
          <a:stretch/>
        </p:blipFill>
        <p:spPr>
          <a:xfrm>
            <a:off x="20" y="1"/>
            <a:ext cx="12191980" cy="6857999"/>
          </a:xfrm>
          <a:prstGeom prst="rect">
            <a:avLst/>
          </a:prstGeom>
        </p:spPr>
      </p:pic>
      <p:sp>
        <p:nvSpPr>
          <p:cNvPr id="4" name="TextBox 3">
            <a:extLst>
              <a:ext uri="{FF2B5EF4-FFF2-40B4-BE49-F238E27FC236}">
                <a16:creationId xmlns:a16="http://schemas.microsoft.com/office/drawing/2014/main" id="{4920DB6A-6B88-D00F-68AB-3AADDC6306ED}"/>
              </a:ext>
            </a:extLst>
          </p:cNvPr>
          <p:cNvSpPr txBox="1"/>
          <p:nvPr/>
        </p:nvSpPr>
        <p:spPr>
          <a:xfrm>
            <a:off x="1414462" y="794464"/>
            <a:ext cx="10125075"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dirty="0">
                <a:solidFill>
                  <a:srgbClr val="FFFFFF"/>
                </a:solidFill>
                <a:latin typeface="Stencil" pitchFamily="82" charset="77"/>
                <a:ea typeface="+mj-ea"/>
                <a:cs typeface="+mj-cs"/>
              </a:rPr>
              <a:t>Block, Bridge &amp; Build</a:t>
            </a:r>
          </a:p>
        </p:txBody>
      </p:sp>
      <p:pic>
        <p:nvPicPr>
          <p:cNvPr id="8" name="Picture 7" descr="A logo of a building with a sun in the background&#10;&#10;Description automatically generated">
            <a:extLst>
              <a:ext uri="{FF2B5EF4-FFF2-40B4-BE49-F238E27FC236}">
                <a16:creationId xmlns:a16="http://schemas.microsoft.com/office/drawing/2014/main" id="{E0A4D0E5-CCA4-0B8C-68B0-713960F32C4B}"/>
              </a:ext>
            </a:extLst>
          </p:cNvPr>
          <p:cNvPicPr>
            <a:picLocks noChangeAspect="1"/>
          </p:cNvPicPr>
          <p:nvPr/>
        </p:nvPicPr>
        <p:blipFill>
          <a:blip r:embed="rId5"/>
          <a:stretch>
            <a:fillRect/>
          </a:stretch>
        </p:blipFill>
        <p:spPr>
          <a:xfrm>
            <a:off x="114869" y="5145241"/>
            <a:ext cx="1563806" cy="1563806"/>
          </a:xfrm>
          <a:prstGeom prst="rect">
            <a:avLst/>
          </a:prstGeom>
        </p:spPr>
      </p:pic>
    </p:spTree>
    <p:extLst>
      <p:ext uri="{BB962C8B-B14F-4D97-AF65-F5344CB8AC3E}">
        <p14:creationId xmlns:p14="http://schemas.microsoft.com/office/powerpoint/2010/main" val="35674236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75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B1FBB-EEEC-9663-790B-A632DE6996E8}"/>
              </a:ext>
            </a:extLst>
          </p:cNvPr>
          <p:cNvPicPr>
            <a:picLocks noChangeAspect="1"/>
          </p:cNvPicPr>
          <p:nvPr/>
        </p:nvPicPr>
        <p:blipFill>
          <a:blip r:embed="rId3"/>
          <a:stretch>
            <a:fillRect/>
          </a:stretch>
        </p:blipFill>
        <p:spPr>
          <a:xfrm>
            <a:off x="726701" y="-547580"/>
            <a:ext cx="10292324" cy="7953159"/>
          </a:xfrm>
          <a:prstGeom prst="rect">
            <a:avLst/>
          </a:prstGeom>
        </p:spPr>
      </p:pic>
    </p:spTree>
    <p:extLst>
      <p:ext uri="{BB962C8B-B14F-4D97-AF65-F5344CB8AC3E}">
        <p14:creationId xmlns:p14="http://schemas.microsoft.com/office/powerpoint/2010/main" val="42473219"/>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aircraft, airplane&#10;&#10;Description automatically generated">
            <a:extLst>
              <a:ext uri="{FF2B5EF4-FFF2-40B4-BE49-F238E27FC236}">
                <a16:creationId xmlns:a16="http://schemas.microsoft.com/office/drawing/2014/main" id="{6D9C05CF-991B-5554-9A99-B900A8DDF3A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4452" b="11294"/>
          <a:stretch/>
        </p:blipFill>
        <p:spPr>
          <a:xfrm>
            <a:off x="20" y="1282"/>
            <a:ext cx="12191980" cy="6856718"/>
          </a:xfrm>
          <a:prstGeom prst="rect">
            <a:avLst/>
          </a:prstGeom>
        </p:spPr>
      </p:pic>
      <p:pic>
        <p:nvPicPr>
          <p:cNvPr id="11" name="Picture 10" descr="Logo, icon&#10;&#10;Description automatically generated">
            <a:extLst>
              <a:ext uri="{FF2B5EF4-FFF2-40B4-BE49-F238E27FC236}">
                <a16:creationId xmlns:a16="http://schemas.microsoft.com/office/drawing/2014/main" id="{568AD67D-7CA4-999F-A5B7-170125D9234A}"/>
              </a:ext>
            </a:extLst>
          </p:cNvPr>
          <p:cNvPicPr>
            <a:picLocks noChangeAspect="1"/>
          </p:cNvPicPr>
          <p:nvPr/>
        </p:nvPicPr>
        <p:blipFill>
          <a:blip r:embed="rId5"/>
          <a:stretch>
            <a:fillRect/>
          </a:stretch>
        </p:blipFill>
        <p:spPr>
          <a:xfrm>
            <a:off x="10659062" y="5341289"/>
            <a:ext cx="1417320" cy="1417320"/>
          </a:xfrm>
          <a:prstGeom prst="rect">
            <a:avLst/>
          </a:prstGeom>
        </p:spPr>
      </p:pic>
    </p:spTree>
    <p:extLst>
      <p:ext uri="{BB962C8B-B14F-4D97-AF65-F5344CB8AC3E}">
        <p14:creationId xmlns:p14="http://schemas.microsoft.com/office/powerpoint/2010/main" val="1834946098"/>
      </p:ext>
    </p:extLst>
  </p:cSld>
  <p:clrMapOvr>
    <a:masterClrMapping/>
  </p:clrMapOvr>
  <mc:AlternateContent xmlns:mc="http://schemas.openxmlformats.org/markup-compatibility/2006">
    <mc:Choice xmlns:p14="http://schemas.microsoft.com/office/powerpoint/2010/main" Requires="p14">
      <p:transition spd="slow" p14:dur="475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oy triangle made of building blocks&#10;&#10;Description automatically generated">
            <a:extLst>
              <a:ext uri="{FF2B5EF4-FFF2-40B4-BE49-F238E27FC236}">
                <a16:creationId xmlns:a16="http://schemas.microsoft.com/office/drawing/2014/main" id="{4AB88190-D937-E719-D0CD-AB80E41D872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627" b="2103"/>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D98DD3E-9614-0775-2AFF-2F1BE6BEF19D}"/>
              </a:ext>
            </a:extLst>
          </p:cNvPr>
          <p:cNvSpPr txBox="1"/>
          <p:nvPr/>
        </p:nvSpPr>
        <p:spPr>
          <a:xfrm>
            <a:off x="1252025" y="951891"/>
            <a:ext cx="10058400" cy="1072722"/>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dirty="0">
                <a:solidFill>
                  <a:srgbClr val="FFFFFF"/>
                </a:solidFill>
                <a:latin typeface="+mj-lt"/>
                <a:ea typeface="+mj-ea"/>
                <a:cs typeface="+mj-cs"/>
              </a:rPr>
              <a:t>THANK YOU!</a:t>
            </a:r>
          </a:p>
        </p:txBody>
      </p:sp>
      <p:sp>
        <p:nvSpPr>
          <p:cNvPr id="2" name="TextBox 1">
            <a:extLst>
              <a:ext uri="{FF2B5EF4-FFF2-40B4-BE49-F238E27FC236}">
                <a16:creationId xmlns:a16="http://schemas.microsoft.com/office/drawing/2014/main" id="{7658ECAD-0A3F-81F0-0A55-D7AA44948C1A}"/>
              </a:ext>
            </a:extLst>
          </p:cNvPr>
          <p:cNvSpPr txBox="1"/>
          <p:nvPr/>
        </p:nvSpPr>
        <p:spPr>
          <a:xfrm>
            <a:off x="239150" y="5929208"/>
            <a:ext cx="2588657" cy="369332"/>
          </a:xfrm>
          <a:prstGeom prst="rect">
            <a:avLst/>
          </a:prstGeom>
          <a:noFill/>
        </p:spPr>
        <p:txBody>
          <a:bodyPr wrap="none" rtlCol="0">
            <a:spAutoFit/>
          </a:bodyPr>
          <a:lstStyle/>
          <a:p>
            <a:r>
              <a:rPr lang="en-US" dirty="0" err="1">
                <a:solidFill>
                  <a:schemeClr val="bg1"/>
                </a:solidFill>
              </a:rPr>
              <a:t>www.horizonsproject.us</a:t>
            </a:r>
            <a:endParaRPr lang="en-US" dirty="0">
              <a:solidFill>
                <a:schemeClr val="bg1"/>
              </a:solidFill>
            </a:endParaRPr>
          </a:p>
        </p:txBody>
      </p:sp>
    </p:spTree>
    <p:extLst>
      <p:ext uri="{BB962C8B-B14F-4D97-AF65-F5344CB8AC3E}">
        <p14:creationId xmlns:p14="http://schemas.microsoft.com/office/powerpoint/2010/main" val="2160100000"/>
      </p:ext>
    </p:extLst>
  </p:cSld>
  <p:clrMapOvr>
    <a:masterClrMapping/>
  </p:clrMapOvr>
  <mc:AlternateContent xmlns:mc="http://schemas.openxmlformats.org/markup-compatibility/2006">
    <mc:Choice xmlns:p14="http://schemas.microsoft.com/office/powerpoint/2010/main" Requires="p14">
      <p:transition spd="slow" p14:dur="475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254FB-28B3-C2B3-0F07-455E42E09C7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128"/>
          <a:stretch/>
        </p:blipFill>
        <p:spPr>
          <a:xfrm>
            <a:off x="457200" y="457200"/>
            <a:ext cx="11277600" cy="5943600"/>
          </a:xfrm>
          <a:prstGeom prst="rect">
            <a:avLst/>
          </a:prstGeom>
        </p:spPr>
      </p:pic>
      <p:pic>
        <p:nvPicPr>
          <p:cNvPr id="9" name="Picture 8" descr="Logo, icon&#10;&#10;Description automatically generated">
            <a:extLst>
              <a:ext uri="{FF2B5EF4-FFF2-40B4-BE49-F238E27FC236}">
                <a16:creationId xmlns:a16="http://schemas.microsoft.com/office/drawing/2014/main" id="{2F3558C0-F4FA-07A5-C0C0-6F72953349C8}"/>
              </a:ext>
            </a:extLst>
          </p:cNvPr>
          <p:cNvPicPr>
            <a:picLocks noChangeAspect="1"/>
          </p:cNvPicPr>
          <p:nvPr/>
        </p:nvPicPr>
        <p:blipFill>
          <a:blip r:embed="rId5"/>
          <a:stretch>
            <a:fillRect/>
          </a:stretch>
        </p:blipFill>
        <p:spPr>
          <a:xfrm>
            <a:off x="530352" y="4959980"/>
            <a:ext cx="1417320" cy="1417320"/>
          </a:xfrm>
          <a:prstGeom prst="rect">
            <a:avLst/>
          </a:prstGeom>
        </p:spPr>
      </p:pic>
    </p:spTree>
    <p:extLst>
      <p:ext uri="{BB962C8B-B14F-4D97-AF65-F5344CB8AC3E}">
        <p14:creationId xmlns:p14="http://schemas.microsoft.com/office/powerpoint/2010/main" val="3345572868"/>
      </p:ext>
    </p:extLst>
  </p:cSld>
  <p:clrMapOvr>
    <a:masterClrMapping/>
  </p:clrMapOvr>
  <mc:AlternateContent xmlns:mc="http://schemas.openxmlformats.org/markup-compatibility/2006">
    <mc:Choice xmlns:p14="http://schemas.microsoft.com/office/powerpoint/2010/main" Requires="p14">
      <p:transition spd="slow" p14:dur="475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a wall with white stars&#10;&#10;Description automatically generated with low confidence">
            <a:extLst>
              <a:ext uri="{FF2B5EF4-FFF2-40B4-BE49-F238E27FC236}">
                <a16:creationId xmlns:a16="http://schemas.microsoft.com/office/drawing/2014/main" id="{DB994221-BA95-ACC8-46A9-8F29725529D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912" r="14922"/>
          <a:stretch/>
        </p:blipFill>
        <p:spPr>
          <a:xfrm>
            <a:off x="-1" y="10"/>
            <a:ext cx="7370057" cy="6857990"/>
          </a:xfrm>
          <a:prstGeom prst="rect">
            <a:avLst/>
          </a:prstGeom>
        </p:spPr>
      </p:pic>
      <p:pic>
        <p:nvPicPr>
          <p:cNvPr id="5" name="Picture 4" descr="A picture containing grass, outdoor, sky, person&#10;&#10;Description automatically generated">
            <a:extLst>
              <a:ext uri="{FF2B5EF4-FFF2-40B4-BE49-F238E27FC236}">
                <a16:creationId xmlns:a16="http://schemas.microsoft.com/office/drawing/2014/main" id="{7F95871F-3E07-D776-03BB-0F15343F173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3025" b="1"/>
          <a:stretch/>
        </p:blipFill>
        <p:spPr>
          <a:xfrm>
            <a:off x="7534656" y="1"/>
            <a:ext cx="4657344" cy="3346704"/>
          </a:xfrm>
          <a:prstGeom prst="rect">
            <a:avLst/>
          </a:prstGeom>
        </p:spPr>
      </p:pic>
      <p:pic>
        <p:nvPicPr>
          <p:cNvPr id="3" name="Picture 2" descr="A hand holding a pair of sunglasses&#10;&#10;Description automatically generated with low confidence">
            <a:extLst>
              <a:ext uri="{FF2B5EF4-FFF2-40B4-BE49-F238E27FC236}">
                <a16:creationId xmlns:a16="http://schemas.microsoft.com/office/drawing/2014/main" id="{E9FEF314-B49C-DEC4-51BD-2A1641C14785}"/>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744" r="5362" b="-4"/>
          <a:stretch/>
        </p:blipFill>
        <p:spPr>
          <a:xfrm>
            <a:off x="7534654" y="3511296"/>
            <a:ext cx="4657346" cy="3346704"/>
          </a:xfrm>
          <a:prstGeom prst="rect">
            <a:avLst/>
          </a:prstGeom>
        </p:spPr>
      </p:pic>
      <p:pic>
        <p:nvPicPr>
          <p:cNvPr id="2" name="Picture 1" descr="Logo, icon&#10;&#10;Description automatically generated">
            <a:extLst>
              <a:ext uri="{FF2B5EF4-FFF2-40B4-BE49-F238E27FC236}">
                <a16:creationId xmlns:a16="http://schemas.microsoft.com/office/drawing/2014/main" id="{8867A442-521F-6C92-2449-455775C6D560}"/>
              </a:ext>
            </a:extLst>
          </p:cNvPr>
          <p:cNvPicPr>
            <a:picLocks noChangeAspect="1"/>
          </p:cNvPicPr>
          <p:nvPr/>
        </p:nvPicPr>
        <p:blipFill>
          <a:blip r:embed="rId9"/>
          <a:stretch>
            <a:fillRect/>
          </a:stretch>
        </p:blipFill>
        <p:spPr>
          <a:xfrm>
            <a:off x="10643343" y="5440680"/>
            <a:ext cx="1417320" cy="1417320"/>
          </a:xfrm>
          <a:prstGeom prst="rect">
            <a:avLst/>
          </a:prstGeom>
        </p:spPr>
      </p:pic>
    </p:spTree>
    <p:extLst>
      <p:ext uri="{BB962C8B-B14F-4D97-AF65-F5344CB8AC3E}">
        <p14:creationId xmlns:p14="http://schemas.microsoft.com/office/powerpoint/2010/main" val="196660016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36424-20D2-967F-D662-4C2E12282B21}"/>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DFBC22A-A5D2-BB32-7D54-B9A45413B016}"/>
              </a:ext>
            </a:extLst>
          </p:cNvPr>
          <p:cNvSpPr txBox="1"/>
          <p:nvPr/>
        </p:nvSpPr>
        <p:spPr>
          <a:xfrm>
            <a:off x="3457575" y="2459504"/>
            <a:ext cx="5040162" cy="1938992"/>
          </a:xfrm>
          <a:prstGeom prst="rect">
            <a:avLst/>
          </a:prstGeom>
          <a:noFill/>
        </p:spPr>
        <p:txBody>
          <a:bodyPr wrap="none" rtlCol="0">
            <a:spAutoFit/>
          </a:bodyPr>
          <a:lstStyle/>
          <a:p>
            <a:r>
              <a:rPr lang="en-US" sz="12000" dirty="0">
                <a:solidFill>
                  <a:schemeClr val="bg1"/>
                </a:solidFill>
                <a:latin typeface="Stencil" pitchFamily="82" charset="77"/>
                <a:cs typeface="Phosphate Inline" panose="02000506050000020004" pitchFamily="2" charset="77"/>
              </a:rPr>
              <a:t>BLOCK</a:t>
            </a:r>
          </a:p>
        </p:txBody>
      </p:sp>
    </p:spTree>
    <p:extLst>
      <p:ext uri="{BB962C8B-B14F-4D97-AF65-F5344CB8AC3E}">
        <p14:creationId xmlns:p14="http://schemas.microsoft.com/office/powerpoint/2010/main" val="564036128"/>
      </p:ext>
    </p:extLst>
  </p:cSld>
  <p:clrMapOvr>
    <a:masterClrMapping/>
  </p:clrMapOvr>
  <mc:AlternateContent xmlns:mc="http://schemas.openxmlformats.org/markup-compatibility/2006">
    <mc:Choice xmlns:p14="http://schemas.microsoft.com/office/powerpoint/2010/main" Requires="p14">
      <p:transition spd="slow" p14:dur="475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C67A47A-99C0-EDC8-ACD1-A500E3262E08}"/>
              </a:ext>
            </a:extLst>
          </p:cNvPr>
          <p:cNvSpPr txBox="1"/>
          <p:nvPr/>
        </p:nvSpPr>
        <p:spPr>
          <a:xfrm>
            <a:off x="640080" y="2872899"/>
            <a:ext cx="4243589" cy="3320668"/>
          </a:xfrm>
          <a:prstGeom prst="rect">
            <a:avLst/>
          </a:prstGeom>
        </p:spPr>
        <p:txBody>
          <a:bodyPr vert="horz" lIns="91440" tIns="45720" rIns="91440" bIns="45720" rtlCol="0">
            <a:normAutofit/>
          </a:bodyPr>
          <a:lstStyle/>
          <a:p>
            <a:pPr marL="123825" indent="-228600">
              <a:lnSpc>
                <a:spcPct val="90000"/>
              </a:lnSpc>
              <a:spcAft>
                <a:spcPts val="600"/>
              </a:spcAft>
              <a:buFont typeface="Arial" panose="020B0604020202020204" pitchFamily="34" charset="0"/>
              <a:buChar char="•"/>
            </a:pPr>
            <a:r>
              <a:rPr lang="en-US" sz="1900" dirty="0"/>
              <a:t>Solidarity actions w/ those on the receiving end of harms</a:t>
            </a:r>
          </a:p>
          <a:p>
            <a:pPr marL="123825" indent="-228600">
              <a:lnSpc>
                <a:spcPct val="90000"/>
              </a:lnSpc>
              <a:spcAft>
                <a:spcPts val="600"/>
              </a:spcAft>
              <a:buFont typeface="Arial" panose="020B0604020202020204" pitchFamily="34" charset="0"/>
              <a:buChar char="•"/>
            </a:pPr>
            <a:r>
              <a:rPr lang="en-US" sz="1900" dirty="0"/>
              <a:t>Creative/strategic nonviolent action</a:t>
            </a:r>
          </a:p>
          <a:p>
            <a:pPr marL="123825" indent="-228600">
              <a:lnSpc>
                <a:spcPct val="90000"/>
              </a:lnSpc>
              <a:spcAft>
                <a:spcPts val="600"/>
              </a:spcAft>
              <a:buFont typeface="Arial" panose="020B0604020202020204" pitchFamily="34" charset="0"/>
              <a:buChar char="•"/>
            </a:pPr>
            <a:r>
              <a:rPr lang="en-US" sz="1900" dirty="0"/>
              <a:t>Disruption to bring attention to injustices – complacency is no longer feasible</a:t>
            </a:r>
          </a:p>
          <a:p>
            <a:pPr marL="123825" indent="-228600">
              <a:lnSpc>
                <a:spcPct val="90000"/>
              </a:lnSpc>
              <a:spcAft>
                <a:spcPts val="600"/>
              </a:spcAft>
              <a:buFont typeface="Arial" panose="020B0604020202020204" pitchFamily="34" charset="0"/>
              <a:buChar char="•"/>
            </a:pPr>
            <a:r>
              <a:rPr lang="en-US" sz="1900" dirty="0"/>
              <a:t>Community safety &amp; security</a:t>
            </a:r>
          </a:p>
          <a:p>
            <a:pPr marL="123825" indent="-228600">
              <a:lnSpc>
                <a:spcPct val="90000"/>
              </a:lnSpc>
              <a:spcAft>
                <a:spcPts val="600"/>
              </a:spcAft>
              <a:buFont typeface="Arial" panose="020B0604020202020204" pitchFamily="34" charset="0"/>
              <a:buChar char="•"/>
            </a:pPr>
            <a:r>
              <a:rPr lang="en-US" sz="1900" dirty="0"/>
              <a:t>Organizing and mobilizing affected communities</a:t>
            </a:r>
          </a:p>
        </p:txBody>
      </p:sp>
      <p:pic>
        <p:nvPicPr>
          <p:cNvPr id="3" name="Picture 2" descr="A picture containing diagram&#10;&#10;Description automatically generated">
            <a:extLst>
              <a:ext uri="{FF2B5EF4-FFF2-40B4-BE49-F238E27FC236}">
                <a16:creationId xmlns:a16="http://schemas.microsoft.com/office/drawing/2014/main" id="{CE7B307C-F27C-EF8A-9A76-A71516DE8CC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386" r="1238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AE7A8A4-85FF-18C8-B686-D37F60679708}"/>
              </a:ext>
            </a:extLst>
          </p:cNvPr>
          <p:cNvSpPr txBox="1"/>
          <p:nvPr/>
        </p:nvSpPr>
        <p:spPr>
          <a:xfrm>
            <a:off x="772364" y="2109950"/>
            <a:ext cx="3806555" cy="343235"/>
          </a:xfrm>
          <a:prstGeom prst="rect">
            <a:avLst/>
          </a:prstGeom>
          <a:noFill/>
        </p:spPr>
        <p:txBody>
          <a:bodyPr wrap="none" rtlCol="0">
            <a:spAutoFit/>
          </a:bodyPr>
          <a:lstStyle/>
          <a:p>
            <a:pPr>
              <a:lnSpc>
                <a:spcPct val="90000"/>
              </a:lnSpc>
              <a:spcAft>
                <a:spcPts val="600"/>
              </a:spcAft>
            </a:pPr>
            <a:r>
              <a:rPr lang="en-US" sz="1800" b="1" dirty="0"/>
              <a:t>BLOCKING SKILLS &amp; APPROACHES</a:t>
            </a:r>
            <a:endParaRPr lang="en-US" sz="1800" dirty="0"/>
          </a:p>
        </p:txBody>
      </p:sp>
    </p:spTree>
    <p:extLst>
      <p:ext uri="{BB962C8B-B14F-4D97-AF65-F5344CB8AC3E}">
        <p14:creationId xmlns:p14="http://schemas.microsoft.com/office/powerpoint/2010/main" val="215018525"/>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together&#10;&#10;Description automatically generated with low confidence">
            <a:extLst>
              <a:ext uri="{FF2B5EF4-FFF2-40B4-BE49-F238E27FC236}">
                <a16:creationId xmlns:a16="http://schemas.microsoft.com/office/drawing/2014/main" id="{FACD2E49-B9AC-0575-AF31-456CA77F27E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444"/>
          <a:stretch/>
        </p:blipFill>
        <p:spPr>
          <a:xfrm>
            <a:off x="-3047" y="10"/>
            <a:ext cx="12191999" cy="6857990"/>
          </a:xfrm>
          <a:prstGeom prst="rect">
            <a:avLst/>
          </a:prstGeom>
        </p:spPr>
      </p:pic>
      <p:sp>
        <p:nvSpPr>
          <p:cNvPr id="6" name="TextBox 5">
            <a:extLst>
              <a:ext uri="{FF2B5EF4-FFF2-40B4-BE49-F238E27FC236}">
                <a16:creationId xmlns:a16="http://schemas.microsoft.com/office/drawing/2014/main" id="{678A84F0-09E3-9D32-1ADE-F17D947A175A}"/>
              </a:ext>
            </a:extLst>
          </p:cNvPr>
          <p:cNvSpPr txBox="1"/>
          <p:nvPr/>
        </p:nvSpPr>
        <p:spPr>
          <a:xfrm>
            <a:off x="3214600" y="2459504"/>
            <a:ext cx="5756704" cy="1938992"/>
          </a:xfrm>
          <a:prstGeom prst="rect">
            <a:avLst/>
          </a:prstGeom>
          <a:noFill/>
        </p:spPr>
        <p:txBody>
          <a:bodyPr wrap="none" rtlCol="0">
            <a:spAutoFit/>
          </a:bodyPr>
          <a:lstStyle/>
          <a:p>
            <a:r>
              <a:rPr lang="en-US" sz="12000" dirty="0">
                <a:solidFill>
                  <a:schemeClr val="bg1"/>
                </a:solidFill>
                <a:latin typeface="Stencil" pitchFamily="82" charset="77"/>
                <a:cs typeface="Phosphate Inline" panose="02000506050000020004" pitchFamily="2" charset="77"/>
              </a:rPr>
              <a:t>BRIDGE</a:t>
            </a:r>
          </a:p>
        </p:txBody>
      </p:sp>
      <p:pic>
        <p:nvPicPr>
          <p:cNvPr id="7" name="Picture 6" descr="Logo, icon&#10;&#10;Description automatically generated">
            <a:extLst>
              <a:ext uri="{FF2B5EF4-FFF2-40B4-BE49-F238E27FC236}">
                <a16:creationId xmlns:a16="http://schemas.microsoft.com/office/drawing/2014/main" id="{CF31CD18-69C8-9852-EE84-0C3C45365879}"/>
              </a:ext>
            </a:extLst>
          </p:cNvPr>
          <p:cNvPicPr>
            <a:picLocks noChangeAspect="1"/>
          </p:cNvPicPr>
          <p:nvPr/>
        </p:nvPicPr>
        <p:blipFill>
          <a:blip r:embed="rId5"/>
          <a:stretch>
            <a:fillRect/>
          </a:stretch>
        </p:blipFill>
        <p:spPr>
          <a:xfrm>
            <a:off x="83820" y="5340096"/>
            <a:ext cx="1417320" cy="1417320"/>
          </a:xfrm>
          <a:prstGeom prst="rect">
            <a:avLst/>
          </a:prstGeom>
        </p:spPr>
      </p:pic>
    </p:spTree>
    <p:extLst>
      <p:ext uri="{BB962C8B-B14F-4D97-AF65-F5344CB8AC3E}">
        <p14:creationId xmlns:p14="http://schemas.microsoft.com/office/powerpoint/2010/main" val="2515343617"/>
      </p:ext>
    </p:extLst>
  </p:cSld>
  <p:clrMapOvr>
    <a:masterClrMapping/>
  </p:clrMapOvr>
  <mc:AlternateContent xmlns:mc="http://schemas.openxmlformats.org/markup-compatibility/2006">
    <mc:Choice xmlns:p14="http://schemas.microsoft.com/office/powerpoint/2010/main" Requires="p14">
      <p:transition spd="slow" p14:dur="475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BBA1A7E-DBE4-66FC-3828-5584F0B726BB}"/>
              </a:ext>
            </a:extLst>
          </p:cNvPr>
          <p:cNvSpPr txBox="1"/>
          <p:nvPr/>
        </p:nvSpPr>
        <p:spPr>
          <a:xfrm>
            <a:off x="630936" y="2807208"/>
            <a:ext cx="3669602" cy="3632454"/>
          </a:xfrm>
          <a:prstGeom prst="rect">
            <a:avLst/>
          </a:prstGeom>
        </p:spPr>
        <p:txBody>
          <a:bodyPr vert="horz" lIns="91440" tIns="45720" rIns="91440" bIns="45720" rtlCol="0" anchor="t">
            <a:normAutofit/>
          </a:bodyPr>
          <a:lstStyle/>
          <a:p>
            <a:pPr marL="123825" indent="-228600">
              <a:lnSpc>
                <a:spcPct val="90000"/>
              </a:lnSpc>
              <a:spcAft>
                <a:spcPts val="600"/>
              </a:spcAft>
              <a:buFont typeface="Arial" panose="020B0604020202020204" pitchFamily="34" charset="0"/>
              <a:buChar char="•"/>
            </a:pPr>
            <a:r>
              <a:rPr lang="en-US" sz="1600" dirty="0"/>
              <a:t>Deploying dialogue, mediation, negotiation, community cohesion-building tactics</a:t>
            </a:r>
          </a:p>
          <a:p>
            <a:pPr marL="123825" indent="-228600">
              <a:lnSpc>
                <a:spcPct val="90000"/>
              </a:lnSpc>
              <a:spcAft>
                <a:spcPts val="600"/>
              </a:spcAft>
              <a:buFont typeface="Arial" panose="020B0604020202020204" pitchFamily="34" charset="0"/>
              <a:buChar char="•"/>
            </a:pPr>
            <a:r>
              <a:rPr lang="en-US" sz="1600" dirty="0"/>
              <a:t>Centering relationships and trust building, emphasizing curiosity and listening, finding common ground as first step to making change together</a:t>
            </a:r>
          </a:p>
          <a:p>
            <a:pPr marL="123825" indent="-228600">
              <a:lnSpc>
                <a:spcPct val="90000"/>
              </a:lnSpc>
              <a:spcAft>
                <a:spcPts val="600"/>
              </a:spcAft>
              <a:buFont typeface="Arial" panose="020B0604020202020204" pitchFamily="34" charset="0"/>
              <a:buChar char="•"/>
            </a:pPr>
            <a:r>
              <a:rPr lang="en-US" sz="1600" dirty="0"/>
              <a:t>Bridge-building, creating space to build coalitions in the short-term amongst allies</a:t>
            </a:r>
          </a:p>
          <a:p>
            <a:pPr marL="123825" indent="-228600">
              <a:lnSpc>
                <a:spcPct val="90000"/>
              </a:lnSpc>
              <a:spcAft>
                <a:spcPts val="600"/>
              </a:spcAft>
              <a:buFont typeface="Arial" panose="020B0604020202020204" pitchFamily="34" charset="0"/>
              <a:buChar char="•"/>
            </a:pPr>
            <a:r>
              <a:rPr lang="en-US" sz="1600" dirty="0"/>
              <a:t>Creating on-ramps for those not yet ready to be in a coalition in the long-term</a:t>
            </a:r>
          </a:p>
        </p:txBody>
      </p:sp>
      <p:pic>
        <p:nvPicPr>
          <p:cNvPr id="6" name="Graphic 5">
            <a:extLst>
              <a:ext uri="{FF2B5EF4-FFF2-40B4-BE49-F238E27FC236}">
                <a16:creationId xmlns:a16="http://schemas.microsoft.com/office/drawing/2014/main" id="{576BE133-A52D-BF38-6140-995A7CCEA973}"/>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947107" y="640080"/>
            <a:ext cx="6318097" cy="5577840"/>
          </a:xfrm>
          <a:prstGeom prst="rect">
            <a:avLst/>
          </a:prstGeom>
        </p:spPr>
      </p:pic>
      <p:sp>
        <p:nvSpPr>
          <p:cNvPr id="8" name="TextBox 7">
            <a:extLst>
              <a:ext uri="{FF2B5EF4-FFF2-40B4-BE49-F238E27FC236}">
                <a16:creationId xmlns:a16="http://schemas.microsoft.com/office/drawing/2014/main" id="{CC958BCD-186B-E0B1-03A6-CD2815350277}"/>
              </a:ext>
            </a:extLst>
          </p:cNvPr>
          <p:cNvSpPr txBox="1"/>
          <p:nvPr/>
        </p:nvSpPr>
        <p:spPr>
          <a:xfrm>
            <a:off x="630936" y="1995510"/>
            <a:ext cx="6100762" cy="343235"/>
          </a:xfrm>
          <a:prstGeom prst="rect">
            <a:avLst/>
          </a:prstGeom>
          <a:noFill/>
        </p:spPr>
        <p:txBody>
          <a:bodyPr wrap="square">
            <a:spAutoFit/>
          </a:bodyPr>
          <a:lstStyle/>
          <a:p>
            <a:pPr>
              <a:lnSpc>
                <a:spcPct val="90000"/>
              </a:lnSpc>
              <a:spcAft>
                <a:spcPts val="600"/>
              </a:spcAft>
            </a:pPr>
            <a:r>
              <a:rPr lang="en-US" sz="1800" b="1" dirty="0"/>
              <a:t>BRIDGING SKILLS &amp; APPROACHES</a:t>
            </a:r>
            <a:endParaRPr lang="en-US" sz="1800" dirty="0"/>
          </a:p>
        </p:txBody>
      </p:sp>
    </p:spTree>
    <p:extLst>
      <p:ext uri="{BB962C8B-B14F-4D97-AF65-F5344CB8AC3E}">
        <p14:creationId xmlns:p14="http://schemas.microsoft.com/office/powerpoint/2010/main" val="1055767149"/>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descr="A group of people sitting at tables in a room&#10;&#10;Description automatically generated">
            <a:extLst>
              <a:ext uri="{FF2B5EF4-FFF2-40B4-BE49-F238E27FC236}">
                <a16:creationId xmlns:a16="http://schemas.microsoft.com/office/drawing/2014/main" id="{97DEC91C-C6F8-1365-A57F-F2C8DBEB74B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6649"/>
          <a:stretch/>
        </p:blipFill>
        <p:spPr>
          <a:xfrm>
            <a:off x="20" y="1282"/>
            <a:ext cx="12191980" cy="6856718"/>
          </a:xfrm>
          <a:prstGeom prst="rect">
            <a:avLst/>
          </a:prstGeom>
        </p:spPr>
      </p:pic>
      <p:sp>
        <p:nvSpPr>
          <p:cNvPr id="15" name="TextBox 14">
            <a:extLst>
              <a:ext uri="{FF2B5EF4-FFF2-40B4-BE49-F238E27FC236}">
                <a16:creationId xmlns:a16="http://schemas.microsoft.com/office/drawing/2014/main" id="{0679DE3C-2C03-1007-EF8B-68DA2A3E8EB9}"/>
              </a:ext>
            </a:extLst>
          </p:cNvPr>
          <p:cNvSpPr txBox="1"/>
          <p:nvPr/>
        </p:nvSpPr>
        <p:spPr>
          <a:xfrm>
            <a:off x="3753051" y="2459504"/>
            <a:ext cx="4685898" cy="1938992"/>
          </a:xfrm>
          <a:prstGeom prst="rect">
            <a:avLst/>
          </a:prstGeom>
          <a:noFill/>
        </p:spPr>
        <p:txBody>
          <a:bodyPr wrap="none" rtlCol="0">
            <a:spAutoFit/>
          </a:bodyPr>
          <a:lstStyle/>
          <a:p>
            <a:r>
              <a:rPr lang="en-US" sz="12000" dirty="0">
                <a:solidFill>
                  <a:schemeClr val="bg1"/>
                </a:solidFill>
                <a:latin typeface="Stencil" pitchFamily="82" charset="77"/>
                <a:cs typeface="Phosphate Inline" panose="02000506050000020004" pitchFamily="2" charset="77"/>
              </a:rPr>
              <a:t>BUILD</a:t>
            </a:r>
          </a:p>
        </p:txBody>
      </p:sp>
    </p:spTree>
    <p:extLst>
      <p:ext uri="{BB962C8B-B14F-4D97-AF65-F5344CB8AC3E}">
        <p14:creationId xmlns:p14="http://schemas.microsoft.com/office/powerpoint/2010/main" val="2345922237"/>
      </p:ext>
    </p:extLst>
  </p:cSld>
  <p:clrMapOvr>
    <a:masterClrMapping/>
  </p:clrMapOvr>
  <mc:AlternateContent xmlns:mc="http://schemas.openxmlformats.org/markup-compatibility/2006">
    <mc:Choice xmlns:p14="http://schemas.microsoft.com/office/powerpoint/2010/main" Requires="p14">
      <p:transition spd="slow" p14:dur="475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3519EE-7D46-230A-7FD9-A347B71B428E}"/>
              </a:ext>
            </a:extLst>
          </p:cNvPr>
          <p:cNvSpPr txBox="1"/>
          <p:nvPr/>
        </p:nvSpPr>
        <p:spPr>
          <a:xfrm>
            <a:off x="630936" y="2807208"/>
            <a:ext cx="3869627" cy="4032502"/>
          </a:xfrm>
          <a:prstGeom prst="rect">
            <a:avLst/>
          </a:prstGeom>
        </p:spPr>
        <p:txBody>
          <a:bodyPr vert="horz" lIns="91440" tIns="45720" rIns="91440" bIns="45720" rtlCol="0" anchor="t">
            <a:normAutofit/>
          </a:bodyPr>
          <a:lstStyle/>
          <a:p>
            <a:pPr marL="123825" indent="-228600">
              <a:lnSpc>
                <a:spcPct val="90000"/>
              </a:lnSpc>
              <a:spcAft>
                <a:spcPts val="600"/>
              </a:spcAft>
              <a:buFont typeface="Arial" panose="020B0604020202020204" pitchFamily="34" charset="0"/>
              <a:buChar char="•"/>
            </a:pPr>
            <a:r>
              <a:rPr lang="en-US" sz="1600" dirty="0"/>
              <a:t>Visioning/Imagining/Futures Thinking of what is possible</a:t>
            </a:r>
          </a:p>
          <a:p>
            <a:pPr marL="123825" indent="-228600">
              <a:lnSpc>
                <a:spcPct val="90000"/>
              </a:lnSpc>
              <a:spcAft>
                <a:spcPts val="600"/>
              </a:spcAft>
              <a:buFont typeface="Arial" panose="020B0604020202020204" pitchFamily="34" charset="0"/>
              <a:buChar char="•"/>
            </a:pPr>
            <a:r>
              <a:rPr lang="en-US" sz="1600" dirty="0"/>
              <a:t>Organizing with others – ‘what are we for’?</a:t>
            </a:r>
          </a:p>
          <a:p>
            <a:pPr marL="123825" indent="-228600">
              <a:lnSpc>
                <a:spcPct val="90000"/>
              </a:lnSpc>
              <a:spcAft>
                <a:spcPts val="600"/>
              </a:spcAft>
              <a:buFont typeface="Arial" panose="020B0604020202020204" pitchFamily="34" charset="0"/>
              <a:buChar char="•"/>
            </a:pPr>
            <a:r>
              <a:rPr lang="en-US" sz="1600" dirty="0"/>
              <a:t>Generating something new through innovation</a:t>
            </a:r>
          </a:p>
          <a:p>
            <a:pPr marL="123825" indent="-228600">
              <a:lnSpc>
                <a:spcPct val="90000"/>
              </a:lnSpc>
              <a:spcAft>
                <a:spcPts val="600"/>
              </a:spcAft>
              <a:buFont typeface="Arial" panose="020B0604020202020204" pitchFamily="34" charset="0"/>
              <a:buChar char="•"/>
            </a:pPr>
            <a:r>
              <a:rPr lang="en-US" sz="1600" dirty="0"/>
              <a:t>Noting that the future is now, ‘The future is already here, just distributed unevenly’</a:t>
            </a:r>
          </a:p>
          <a:p>
            <a:pPr marL="123825" indent="-228600">
              <a:lnSpc>
                <a:spcPct val="90000"/>
              </a:lnSpc>
              <a:spcAft>
                <a:spcPts val="600"/>
              </a:spcAft>
              <a:buFont typeface="Arial" panose="020B0604020202020204" pitchFamily="34" charset="0"/>
              <a:buChar char="•"/>
            </a:pPr>
            <a:r>
              <a:rPr lang="en-US" sz="1600" dirty="0"/>
              <a:t>Calling people forward into a shared vision</a:t>
            </a:r>
          </a:p>
          <a:p>
            <a:pPr marL="123825" indent="-228600">
              <a:lnSpc>
                <a:spcPct val="90000"/>
              </a:lnSpc>
              <a:spcAft>
                <a:spcPts val="600"/>
              </a:spcAft>
              <a:buFont typeface="Arial" panose="020B0604020202020204" pitchFamily="34" charset="0"/>
              <a:buChar char="•"/>
            </a:pPr>
            <a:r>
              <a:rPr lang="en-US" sz="1600" dirty="0"/>
              <a:t>Investing in institutional reform, leadership, modeling new ways of being and doing now</a:t>
            </a:r>
          </a:p>
        </p:txBody>
      </p:sp>
      <p:pic>
        <p:nvPicPr>
          <p:cNvPr id="5" name="Picture 4" descr="A picture containing graphical user interface&#10;&#10;Description automatically generated">
            <a:extLst>
              <a:ext uri="{FF2B5EF4-FFF2-40B4-BE49-F238E27FC236}">
                <a16:creationId xmlns:a16="http://schemas.microsoft.com/office/drawing/2014/main" id="{B5ACEFC2-7122-993D-EEE5-71F137AB978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9"/>
          <a:stretch/>
        </p:blipFill>
        <p:spPr>
          <a:xfrm>
            <a:off x="4708502" y="1505985"/>
            <a:ext cx="7170254" cy="4032502"/>
          </a:xfrm>
          <a:prstGeom prst="rect">
            <a:avLst/>
          </a:prstGeom>
        </p:spPr>
      </p:pic>
      <p:sp>
        <p:nvSpPr>
          <p:cNvPr id="6" name="TextBox 5">
            <a:extLst>
              <a:ext uri="{FF2B5EF4-FFF2-40B4-BE49-F238E27FC236}">
                <a16:creationId xmlns:a16="http://schemas.microsoft.com/office/drawing/2014/main" id="{C3D05B89-7CE0-34F8-9C65-4BB47020A16A}"/>
              </a:ext>
            </a:extLst>
          </p:cNvPr>
          <p:cNvSpPr txBox="1"/>
          <p:nvPr/>
        </p:nvSpPr>
        <p:spPr>
          <a:xfrm>
            <a:off x="643278" y="1951322"/>
            <a:ext cx="3725315" cy="343235"/>
          </a:xfrm>
          <a:prstGeom prst="rect">
            <a:avLst/>
          </a:prstGeom>
          <a:noFill/>
        </p:spPr>
        <p:txBody>
          <a:bodyPr wrap="none" rtlCol="0">
            <a:spAutoFit/>
          </a:bodyPr>
          <a:lstStyle/>
          <a:p>
            <a:pPr>
              <a:lnSpc>
                <a:spcPct val="90000"/>
              </a:lnSpc>
              <a:spcAft>
                <a:spcPts val="600"/>
              </a:spcAft>
            </a:pPr>
            <a:r>
              <a:rPr lang="en-US" sz="1800" b="1" dirty="0"/>
              <a:t>BUILDING SKILLS &amp; APPROACHES</a:t>
            </a:r>
            <a:endParaRPr lang="en-US" sz="1800" dirty="0"/>
          </a:p>
        </p:txBody>
      </p:sp>
    </p:spTree>
    <p:extLst>
      <p:ext uri="{BB962C8B-B14F-4D97-AF65-F5344CB8AC3E}">
        <p14:creationId xmlns:p14="http://schemas.microsoft.com/office/powerpoint/2010/main" val="1058081172"/>
      </p:ext>
    </p:extLst>
  </p:cSld>
  <p:clrMapOvr>
    <a:masterClrMapping/>
  </p:clrMapOvr>
  <mc:AlternateContent xmlns:mc="http://schemas.openxmlformats.org/markup-compatibility/2006" xmlns:p14="http://schemas.microsoft.com/office/powerpoint/2010/main">
    <mc:Choice Requires="p14">
      <p:transition spd="slow" p14:dur="475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F899498ADFBD4FAC20C3CCE08273E1" ma:contentTypeVersion="20" ma:contentTypeDescription="Create a new document." ma:contentTypeScope="" ma:versionID="cd779c0286514a44a12e705c0bd78071">
  <xsd:schema xmlns:xsd="http://www.w3.org/2001/XMLSchema" xmlns:xs="http://www.w3.org/2001/XMLSchema" xmlns:p="http://schemas.microsoft.com/office/2006/metadata/properties" xmlns:ns2="97267c7c-6f33-4b66-9a3a-bc5f53199abb" xmlns:ns3="170289fc-7db2-40d5-9095-e42aeb933058" targetNamespace="http://schemas.microsoft.com/office/2006/metadata/properties" ma:root="true" ma:fieldsID="d6eddf0ff2f208608e90e736f0be7fa4" ns2:_="" ns3:_="">
    <xsd:import namespace="97267c7c-6f33-4b66-9a3a-bc5f53199abb"/>
    <xsd:import namespace="170289fc-7db2-40d5-9095-e42aeb9330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3:TaxKeywordTaxHTField" minOccurs="0"/>
                <xsd:element ref="ns3:TaxCatchAll"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7c7c-6f33-4b66-9a3a-bc5f53199a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3ff3ea0-6c7a-472c-8580-6036c23ef9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0289fc-7db2-40d5-9095-e42aeb9330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f3ff3ea0-6c7a-472c-8580-6036c23ef91f"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4d43de9e-799c-4b3d-b28b-2dd2f49a60f3}" ma:internalName="TaxCatchAll" ma:showField="CatchAllData" ma:web="170289fc-7db2-40d5-9095-e42aeb9330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70289fc-7db2-40d5-9095-e42aeb933058" xsi:nil="true"/>
    <lcf76f155ced4ddcb4097134ff3c332f xmlns="97267c7c-6f33-4b66-9a3a-bc5f53199abb">
      <Terms xmlns="http://schemas.microsoft.com/office/infopath/2007/PartnerControls"/>
    </lcf76f155ced4ddcb4097134ff3c332f>
    <TaxKeywordTaxHTField xmlns="170289fc-7db2-40d5-9095-e42aeb933058">
      <Terms xmlns="http://schemas.microsoft.com/office/infopath/2007/PartnerControls"/>
    </TaxKeywordTaxHTField>
  </documentManagement>
</p:properties>
</file>

<file path=customXml/itemProps1.xml><?xml version="1.0" encoding="utf-8"?>
<ds:datastoreItem xmlns:ds="http://schemas.openxmlformats.org/officeDocument/2006/customXml" ds:itemID="{A773A036-DE34-45A2-8593-916DEA79DD5A}">
  <ds:schemaRefs>
    <ds:schemaRef ds:uri="http://schemas.microsoft.com/sharepoint/v3/contenttype/forms"/>
  </ds:schemaRefs>
</ds:datastoreItem>
</file>

<file path=customXml/itemProps2.xml><?xml version="1.0" encoding="utf-8"?>
<ds:datastoreItem xmlns:ds="http://schemas.openxmlformats.org/officeDocument/2006/customXml" ds:itemID="{66CBA749-FE73-41DB-B4F4-4ABEF23EC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67c7c-6f33-4b66-9a3a-bc5f53199abb"/>
    <ds:schemaRef ds:uri="170289fc-7db2-40d5-9095-e42aeb933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37FD6A-1EB0-4F84-860D-220AFACA210C}">
  <ds:schemaRefs>
    <ds:schemaRef ds:uri="http://schemas.openxmlformats.org/package/2006/metadata/core-properties"/>
    <ds:schemaRef ds:uri="http://purl.org/dc/terms/"/>
    <ds:schemaRef ds:uri="http://purl.org/dc/dcmitype/"/>
    <ds:schemaRef ds:uri="http://www.w3.org/XML/1998/namespace"/>
    <ds:schemaRef ds:uri="170289fc-7db2-40d5-9095-e42aeb933058"/>
    <ds:schemaRef ds:uri="http://purl.org/dc/elements/1.1/"/>
    <ds:schemaRef ds:uri="http://schemas.microsoft.com/office/2006/metadata/properties"/>
    <ds:schemaRef ds:uri="http://schemas.microsoft.com/office/2006/documentManagement/types"/>
    <ds:schemaRef ds:uri="97267c7c-6f33-4b66-9a3a-bc5f53199abb"/>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303</TotalTime>
  <Words>1470</Words>
  <Application>Microsoft Macintosh PowerPoint</Application>
  <PresentationFormat>Widescreen</PresentationFormat>
  <Paragraphs>86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Stencil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Roig</dc:creator>
  <cp:lastModifiedBy>Julia Roig</cp:lastModifiedBy>
  <cp:revision>23</cp:revision>
  <cp:lastPrinted>2024-04-27T15:10:17Z</cp:lastPrinted>
  <dcterms:created xsi:type="dcterms:W3CDTF">2024-04-22T19:33:31Z</dcterms:created>
  <dcterms:modified xsi:type="dcterms:W3CDTF">2025-01-15T16:11:02Z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0x010100D9F899498ADFBD4FAC20C3CCE08273E1</vt:lpwstr>
  </property>
  <property fmtid="{D5CDD505-2E9C-101B-9397-08002B2CF9AE}" pid="3" name="TaxKeyword">
    <vt:lpwstr/>
  </property>
  <property fmtid="{D5CDD505-2E9C-101B-9397-08002B2CF9AE}" pid="4" name="MediaServiceImageTags">
    <vt:lpwstr/>
  </property>
</Properties>
</file>